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70"/>
  </p:notesMasterIdLst>
  <p:sldIdLst>
    <p:sldId id="256" r:id="rId5"/>
    <p:sldId id="260" r:id="rId6"/>
    <p:sldId id="295" r:id="rId7"/>
    <p:sldId id="296" r:id="rId8"/>
    <p:sldId id="297" r:id="rId9"/>
    <p:sldId id="298" r:id="rId10"/>
    <p:sldId id="299" r:id="rId11"/>
    <p:sldId id="300" r:id="rId12"/>
    <p:sldId id="301" r:id="rId13"/>
    <p:sldId id="302" r:id="rId14"/>
    <p:sldId id="303" r:id="rId15"/>
    <p:sldId id="305" r:id="rId16"/>
    <p:sldId id="304" r:id="rId17"/>
    <p:sldId id="306" r:id="rId18"/>
    <p:sldId id="338" r:id="rId19"/>
    <p:sldId id="307" r:id="rId20"/>
    <p:sldId id="308" r:id="rId21"/>
    <p:sldId id="309" r:id="rId22"/>
    <p:sldId id="310" r:id="rId23"/>
    <p:sldId id="311" r:id="rId24"/>
    <p:sldId id="314" r:id="rId25"/>
    <p:sldId id="313" r:id="rId26"/>
    <p:sldId id="315" r:id="rId27"/>
    <p:sldId id="316" r:id="rId28"/>
    <p:sldId id="317" r:id="rId29"/>
    <p:sldId id="318" r:id="rId30"/>
    <p:sldId id="319" r:id="rId31"/>
    <p:sldId id="320" r:id="rId32"/>
    <p:sldId id="339" r:id="rId33"/>
    <p:sldId id="321" r:id="rId34"/>
    <p:sldId id="322" r:id="rId35"/>
    <p:sldId id="323" r:id="rId36"/>
    <p:sldId id="324" r:id="rId37"/>
    <p:sldId id="325" r:id="rId38"/>
    <p:sldId id="326" r:id="rId39"/>
    <p:sldId id="327" r:id="rId40"/>
    <p:sldId id="328" r:id="rId41"/>
    <p:sldId id="340" r:id="rId42"/>
    <p:sldId id="329" r:id="rId43"/>
    <p:sldId id="330" r:id="rId44"/>
    <p:sldId id="331" r:id="rId45"/>
    <p:sldId id="332" r:id="rId46"/>
    <p:sldId id="342" r:id="rId47"/>
    <p:sldId id="333" r:id="rId48"/>
    <p:sldId id="334" r:id="rId49"/>
    <p:sldId id="341" r:id="rId50"/>
    <p:sldId id="335" r:id="rId51"/>
    <p:sldId id="343" r:id="rId52"/>
    <p:sldId id="337" r:id="rId53"/>
    <p:sldId id="344" r:id="rId54"/>
    <p:sldId id="345" r:id="rId55"/>
    <p:sldId id="346" r:id="rId56"/>
    <p:sldId id="368" r:id="rId57"/>
    <p:sldId id="348" r:id="rId58"/>
    <p:sldId id="350" r:id="rId59"/>
    <p:sldId id="351" r:id="rId60"/>
    <p:sldId id="360" r:id="rId61"/>
    <p:sldId id="361" r:id="rId62"/>
    <p:sldId id="362" r:id="rId63"/>
    <p:sldId id="363" r:id="rId64"/>
    <p:sldId id="364" r:id="rId65"/>
    <p:sldId id="365" r:id="rId66"/>
    <p:sldId id="366" r:id="rId67"/>
    <p:sldId id="367" r:id="rId68"/>
    <p:sldId id="294"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50C198-5DCD-9948-B301-FC25D25D443B}" v="66" dt="2024-01-30T20:42:53.250"/>
    <p1510:client id="{FE0B4128-66AA-8632-5AF5-EE60E7C9D581}" v="2" dt="2024-01-30T21:10:38.66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401D1-F9BA-4D49-9125-9706EE4ACFAA}" type="datetimeFigureOut">
              <a:rPr lang="en-US" smtClean="0"/>
              <a:t>1/30/2024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F755-F31A-A14C-A6D6-0BEAAF7A3382}" type="slidenum">
              <a:rPr lang="en-US" smtClean="0"/>
              <a:t>‹#›</a:t>
            </a:fld>
            <a:endParaRPr lang="en-US"/>
          </a:p>
        </p:txBody>
      </p:sp>
    </p:spTree>
    <p:extLst>
      <p:ext uri="{BB962C8B-B14F-4D97-AF65-F5344CB8AC3E}">
        <p14:creationId xmlns:p14="http://schemas.microsoft.com/office/powerpoint/2010/main" val="315123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AFFF755-F31A-A14C-A6D6-0BEAAF7A3382}" type="slidenum">
              <a:rPr lang="en-US" smtClean="0"/>
              <a:t>0</a:t>
            </a:fld>
            <a:endParaRPr lang="en-US"/>
          </a:p>
        </p:txBody>
      </p:sp>
    </p:spTree>
    <p:extLst>
      <p:ext uri="{BB962C8B-B14F-4D97-AF65-F5344CB8AC3E}">
        <p14:creationId xmlns:p14="http://schemas.microsoft.com/office/powerpoint/2010/main" val="168269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0000"/>
              </a:lnSpc>
              <a:spcBef>
                <a:spcPts val="0"/>
              </a:spcBef>
              <a:spcAft>
                <a:spcPts val="0"/>
              </a:spcAft>
              <a:buClr>
                <a:schemeClr val="dk1"/>
              </a:buClr>
              <a:buSzPts val="1100"/>
              <a:buFont typeface="Arial"/>
              <a:buNone/>
            </a:pPr>
            <a:endParaRPr lang="en-US" sz="1200" kern="1200">
              <a:solidFill>
                <a:schemeClr val="tx1"/>
              </a:solidFill>
              <a:latin typeface="Arial" panose="020B0604020202020204" pitchFamily="34" charset="0"/>
              <a:ea typeface="+mn-ea"/>
              <a:cs typeface="Arial" panose="020B0604020202020204" pitchFamily="34" charset="0"/>
              <a:sym typeface="Roboto"/>
            </a:endParaRPr>
          </a:p>
        </p:txBody>
      </p:sp>
      <p:sp>
        <p:nvSpPr>
          <p:cNvPr id="4" name="Slide Number Placeholder 3"/>
          <p:cNvSpPr>
            <a:spLocks noGrp="1"/>
          </p:cNvSpPr>
          <p:nvPr>
            <p:ph type="sldNum" sz="quarter" idx="5"/>
          </p:nvPr>
        </p:nvSpPr>
        <p:spPr/>
        <p:txBody>
          <a:bodyPr/>
          <a:lstStyle/>
          <a:p>
            <a:fld id="{5AFFF755-F31A-A14C-A6D6-0BEAAF7A3382}" type="slidenum">
              <a:rPr lang="en-US" smtClean="0"/>
              <a:t>1</a:t>
            </a:fld>
            <a:endParaRPr lang="en-US"/>
          </a:p>
        </p:txBody>
      </p:sp>
    </p:spTree>
    <p:extLst>
      <p:ext uri="{BB962C8B-B14F-4D97-AF65-F5344CB8AC3E}">
        <p14:creationId xmlns:p14="http://schemas.microsoft.com/office/powerpoint/2010/main" val="730980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3D27CA-F6DB-33F5-371E-7BFC4A9980BB}"/>
              </a:ext>
            </a:extLst>
          </p:cNvPr>
          <p:cNvPicPr>
            <a:picLocks noChangeAspect="1"/>
          </p:cNvPicPr>
          <p:nvPr userDrawn="1"/>
        </p:nvPicPr>
        <p:blipFill rotWithShape="1">
          <a:blip r:embed="rId2"/>
          <a:srcRect l="-1273" t="18627" r="24868"/>
          <a:stretch/>
        </p:blipFill>
        <p:spPr>
          <a:xfrm>
            <a:off x="0" y="0"/>
            <a:ext cx="9144000" cy="6489812"/>
          </a:xfrm>
          <a:prstGeom prst="rect">
            <a:avLst/>
          </a:prstGeom>
        </p:spPr>
      </p:pic>
      <p:sp>
        <p:nvSpPr>
          <p:cNvPr id="2" name="Rectangle 1">
            <a:extLst>
              <a:ext uri="{FF2B5EF4-FFF2-40B4-BE49-F238E27FC236}">
                <a16:creationId xmlns:a16="http://schemas.microsoft.com/office/drawing/2014/main" id="{9D870C4E-8B62-A47E-1551-89A42E3AF777}"/>
              </a:ext>
            </a:extLst>
          </p:cNvPr>
          <p:cNvSpPr/>
          <p:nvPr userDrawn="1"/>
        </p:nvSpPr>
        <p:spPr>
          <a:xfrm>
            <a:off x="1" y="0"/>
            <a:ext cx="6497903" cy="6858000"/>
          </a:xfrm>
          <a:prstGeom prst="rect">
            <a:avLst/>
          </a:prstGeom>
          <a:gradFill>
            <a:gsLst>
              <a:gs pos="100000">
                <a:schemeClr val="bg1">
                  <a:alpha val="0"/>
                </a:schemeClr>
              </a:gs>
              <a:gs pos="73000">
                <a:srgbClr val="FFFFFF"/>
              </a:gs>
              <a:gs pos="86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80D7A8-3691-7ADF-31DF-2D14360EC2A8}"/>
              </a:ext>
            </a:extLst>
          </p:cNvPr>
          <p:cNvSpPr/>
          <p:nvPr userDrawn="1"/>
        </p:nvSpPr>
        <p:spPr>
          <a:xfrm>
            <a:off x="1" y="6489812"/>
            <a:ext cx="9144000" cy="368188"/>
          </a:xfrm>
          <a:prstGeom prst="rect">
            <a:avLst/>
          </a:prstGeom>
          <a:gradFill>
            <a:gsLst>
              <a:gs pos="0">
                <a:schemeClr val="accent4"/>
              </a:gs>
              <a:gs pos="10000">
                <a:schemeClr val="accent3"/>
              </a:gs>
              <a:gs pos="5600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9DB2FF9-532E-E439-8FA2-F264DAF5B0B8}"/>
              </a:ext>
            </a:extLst>
          </p:cNvPr>
          <p:cNvPicPr>
            <a:picLocks noChangeAspect="1"/>
          </p:cNvPicPr>
          <p:nvPr userDrawn="1"/>
        </p:nvPicPr>
        <p:blipFill>
          <a:blip r:embed="rId3"/>
          <a:srcRect t="254" b="254"/>
          <a:stretch/>
        </p:blipFill>
        <p:spPr>
          <a:xfrm>
            <a:off x="679408" y="259023"/>
            <a:ext cx="2533877" cy="1051887"/>
          </a:xfrm>
          <a:prstGeom prst="rect">
            <a:avLst/>
          </a:prstGeom>
        </p:spPr>
      </p:pic>
      <p:sp>
        <p:nvSpPr>
          <p:cNvPr id="3" name="Title 1">
            <a:extLst>
              <a:ext uri="{FF2B5EF4-FFF2-40B4-BE49-F238E27FC236}">
                <a16:creationId xmlns:a16="http://schemas.microsoft.com/office/drawing/2014/main" id="{26C9D776-201E-B189-AC04-51A5C456A00E}"/>
              </a:ext>
            </a:extLst>
          </p:cNvPr>
          <p:cNvSpPr>
            <a:spLocks noGrp="1"/>
          </p:cNvSpPr>
          <p:nvPr>
            <p:ph type="ctrTitle"/>
          </p:nvPr>
        </p:nvSpPr>
        <p:spPr>
          <a:xfrm>
            <a:off x="679408" y="2758251"/>
            <a:ext cx="3957805" cy="969264"/>
          </a:xfrm>
          <a:prstGeom prst="rect">
            <a:avLst/>
          </a:prstGeom>
        </p:spPr>
        <p:txBody>
          <a:bodyPr lIns="0" tIns="0" rIns="0" bIns="0" anchor="b">
            <a:noAutofit/>
          </a:bodyPr>
          <a:lstStyle>
            <a:lvl1pPr algn="l">
              <a:defRPr sz="4800" b="1">
                <a:solidFill>
                  <a:schemeClr val="tx1"/>
                </a:solidFill>
                <a:latin typeface="+mj-lt"/>
                <a:cs typeface="Calibri" panose="020F0502020204030204" pitchFamily="34" charset="0"/>
              </a:defRPr>
            </a:lvl1pPr>
          </a:lstStyle>
          <a:p>
            <a:r>
              <a:rPr lang="en-US"/>
              <a:t>Click to edit Master title style</a:t>
            </a:r>
          </a:p>
        </p:txBody>
      </p:sp>
      <p:sp>
        <p:nvSpPr>
          <p:cNvPr id="4" name="Subtitle 2">
            <a:extLst>
              <a:ext uri="{FF2B5EF4-FFF2-40B4-BE49-F238E27FC236}">
                <a16:creationId xmlns:a16="http://schemas.microsoft.com/office/drawing/2014/main" id="{E589B944-A653-D2B0-6CFD-BA9A4E4568CC}"/>
              </a:ext>
            </a:extLst>
          </p:cNvPr>
          <p:cNvSpPr>
            <a:spLocks noGrp="1"/>
          </p:cNvSpPr>
          <p:nvPr>
            <p:ph type="subTitle" idx="1"/>
          </p:nvPr>
        </p:nvSpPr>
        <p:spPr>
          <a:xfrm>
            <a:off x="731520" y="4073441"/>
            <a:ext cx="3905692" cy="677273"/>
          </a:xfrm>
          <a:prstGeom prst="rect">
            <a:avLst/>
          </a:prstGeom>
        </p:spPr>
        <p:txBody>
          <a:bodyPr lIns="0" tIns="0" rIns="0" bIns="0">
            <a:noAutofit/>
          </a:bodyPr>
          <a:lstStyle>
            <a:lvl1pPr marL="0" indent="0" algn="l">
              <a:buNone/>
              <a:defRPr sz="2000">
                <a:latin typeface="+mj-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 name="Straight Connector 4">
            <a:extLst>
              <a:ext uri="{FF2B5EF4-FFF2-40B4-BE49-F238E27FC236}">
                <a16:creationId xmlns:a16="http://schemas.microsoft.com/office/drawing/2014/main" id="{485E5A3A-C3AC-6338-1DFA-A88B5E73D755}"/>
              </a:ext>
            </a:extLst>
          </p:cNvPr>
          <p:cNvCxnSpPr>
            <a:cxnSpLocks/>
          </p:cNvCxnSpPr>
          <p:nvPr userDrawn="1"/>
        </p:nvCxnSpPr>
        <p:spPr>
          <a:xfrm>
            <a:off x="731520" y="3905719"/>
            <a:ext cx="733429"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0C08CF9-0BB1-6749-C3D8-AB54678DFE45}"/>
              </a:ext>
            </a:extLst>
          </p:cNvPr>
          <p:cNvPicPr>
            <a:picLocks noChangeAspect="1"/>
          </p:cNvPicPr>
          <p:nvPr userDrawn="1"/>
        </p:nvPicPr>
        <p:blipFill>
          <a:blip r:embed="rId4"/>
          <a:srcRect/>
          <a:stretch/>
        </p:blipFill>
        <p:spPr>
          <a:xfrm>
            <a:off x="731520" y="5644818"/>
            <a:ext cx="562812" cy="472761"/>
          </a:xfrm>
          <a:prstGeom prst="rect">
            <a:avLst/>
          </a:prstGeom>
        </p:spPr>
      </p:pic>
    </p:spTree>
    <p:extLst>
      <p:ext uri="{BB962C8B-B14F-4D97-AF65-F5344CB8AC3E}">
        <p14:creationId xmlns:p14="http://schemas.microsoft.com/office/powerpoint/2010/main" val="114177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385BB4-C653-68F0-6E75-49A3D5DD0747}"/>
              </a:ext>
            </a:extLst>
          </p:cNvPr>
          <p:cNvSpPr/>
          <p:nvPr userDrawn="1"/>
        </p:nvSpPr>
        <p:spPr>
          <a:xfrm>
            <a:off x="1" y="797442"/>
            <a:ext cx="9144000" cy="5146155"/>
          </a:xfrm>
          <a:prstGeom prst="rect">
            <a:avLst/>
          </a:prstGeom>
          <a:gradFill>
            <a:gsLst>
              <a:gs pos="0">
                <a:schemeClr val="accent4"/>
              </a:gs>
              <a:gs pos="10000">
                <a:schemeClr val="accent3"/>
              </a:gs>
              <a:gs pos="5600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188720"/>
            <a:ext cx="8229600" cy="4297680"/>
          </a:xfrm>
        </p:spPr>
        <p:txBody>
          <a:bodyPr anchor="ctr"/>
          <a:lstStyle>
            <a:lvl1pPr algn="ctr">
              <a:lnSpc>
                <a:spcPct val="90000"/>
              </a:lnSpc>
              <a:spcBef>
                <a:spcPts val="600"/>
              </a:spcBef>
              <a:spcAft>
                <a:spcPts val="1400"/>
              </a:spcAft>
              <a:defRPr sz="4800" b="1">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64195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2B1EE9-D2DE-71B4-2D83-0B981A58BDE6}"/>
              </a:ext>
            </a:extLst>
          </p:cNvPr>
          <p:cNvSpPr/>
          <p:nvPr userDrawn="1"/>
        </p:nvSpPr>
        <p:spPr>
          <a:xfrm>
            <a:off x="1" y="797441"/>
            <a:ext cx="9144000" cy="2194560"/>
          </a:xfrm>
          <a:prstGeom prst="rect">
            <a:avLst/>
          </a:prstGeom>
          <a:gradFill>
            <a:gsLst>
              <a:gs pos="0">
                <a:schemeClr val="accent4"/>
              </a:gs>
              <a:gs pos="10000">
                <a:schemeClr val="accent3"/>
              </a:gs>
              <a:gs pos="5600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1097280"/>
            <a:ext cx="8229600" cy="1554480"/>
          </a:xfrm>
        </p:spPr>
        <p:txBody>
          <a:bodyPr anchor="ctr"/>
          <a:lstStyle>
            <a:lvl1pPr algn="ctr">
              <a:lnSpc>
                <a:spcPct val="90000"/>
              </a:lnSpc>
              <a:spcBef>
                <a:spcPts val="600"/>
              </a:spcBef>
              <a:spcAft>
                <a:spcPts val="1400"/>
              </a:spcAft>
              <a:defRPr sz="4800" b="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DB72F79-A66E-81BB-5818-37AB0055AF1D}"/>
              </a:ext>
            </a:extLst>
          </p:cNvPr>
          <p:cNvSpPr>
            <a:spLocks noGrp="1"/>
          </p:cNvSpPr>
          <p:nvPr>
            <p:ph type="body" sz="quarter" idx="10"/>
          </p:nvPr>
        </p:nvSpPr>
        <p:spPr>
          <a:xfrm>
            <a:off x="786809" y="3291840"/>
            <a:ext cx="7570380" cy="2651760"/>
          </a:xfrm>
        </p:spPr>
        <p:txBody>
          <a:bodyPr numCol="1"/>
          <a:lstStyle>
            <a:lvl1pPr marL="0" indent="0" algn="l">
              <a:buNone/>
              <a:defRPr sz="1400" i="0"/>
            </a:lvl1pPr>
          </a:lstStyle>
          <a:p>
            <a:pPr lvl="0"/>
            <a:r>
              <a:rPr lang="en-US"/>
              <a:t>Click to edit Master text styles</a:t>
            </a:r>
          </a:p>
        </p:txBody>
      </p:sp>
    </p:spTree>
    <p:extLst>
      <p:ext uri="{BB962C8B-B14F-4D97-AF65-F5344CB8AC3E}">
        <p14:creationId xmlns:p14="http://schemas.microsoft.com/office/powerpoint/2010/main" val="310584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822960"/>
            <a:ext cx="5760720" cy="731520"/>
          </a:xfrm>
        </p:spPr>
        <p:txBody>
          <a:bodyPr/>
          <a:lstStyle/>
          <a:p>
            <a:r>
              <a:rPr lang="en-US"/>
              <a:t>Click to edit Master title style</a:t>
            </a:r>
          </a:p>
        </p:txBody>
      </p:sp>
      <p:sp>
        <p:nvSpPr>
          <p:cNvPr id="3" name="Content Placeholder 2"/>
          <p:cNvSpPr>
            <a:spLocks noGrp="1"/>
          </p:cNvSpPr>
          <p:nvPr>
            <p:ph idx="1"/>
          </p:nvPr>
        </p:nvSpPr>
        <p:spPr>
          <a:xfrm>
            <a:off x="457199" y="1737360"/>
            <a:ext cx="8229600" cy="4389120"/>
          </a:xfrm>
        </p:spPr>
        <p:txBody>
          <a:bodyPr numCol="2" spcCol="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21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AE807-C62E-F1DD-D676-44E4B0575D9E}"/>
              </a:ext>
            </a:extLst>
          </p:cNvPr>
          <p:cNvSpPr/>
          <p:nvPr userDrawn="1"/>
        </p:nvSpPr>
        <p:spPr>
          <a:xfrm>
            <a:off x="0" y="731520"/>
            <a:ext cx="6490447" cy="9269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199" y="822960"/>
            <a:ext cx="5760720" cy="731520"/>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457199" y="1645920"/>
            <a:ext cx="8229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3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737360"/>
            <a:ext cx="4023360" cy="4389120"/>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737360"/>
            <a:ext cx="4023360" cy="4389120"/>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74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2849216"/>
            <a:ext cx="5486401" cy="3277264"/>
          </a:xfrm>
        </p:spPr>
        <p:txBody>
          <a:bodyPr numCol="1"/>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0141" y="2849236"/>
            <a:ext cx="2626658" cy="3277781"/>
          </a:xfr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182880" tIns="182880" rIns="91440" bIns="91440" numCol="1"/>
          <a:lstStyle>
            <a:lvl1pPr>
              <a:defRPr lang="en-US" sz="1400" b="1" dirty="0">
                <a:solidFill>
                  <a:schemeClr val="tx1"/>
                </a:solidFill>
              </a:defRPr>
            </a:lvl1pPr>
            <a:lvl2pPr>
              <a:defRPr lang="en-US" dirty="0">
                <a:solidFill>
                  <a:schemeClr val="lt1"/>
                </a:solidFill>
              </a:defRPr>
            </a:lvl2pPr>
            <a:lvl3pPr>
              <a:defRPr lang="en-US" dirty="0">
                <a:solidFill>
                  <a:schemeClr val="lt1"/>
                </a:solidFill>
              </a:defRPr>
            </a:lvl3pPr>
            <a:lvl4pPr>
              <a:defRPr lang="en-US" dirty="0">
                <a:solidFill>
                  <a:schemeClr val="lt1"/>
                </a:solidFill>
              </a:defRPr>
            </a:lvl4pPr>
            <a:lvl5pPr>
              <a:defRPr lang="en-US" dirty="0">
                <a:solidFill>
                  <a:schemeClr val="lt1"/>
                </a:solidFill>
              </a:defRPr>
            </a:lvl5pPr>
          </a:lstStyle>
          <a:p>
            <a:pPr marL="0" lvl="0" indent="0">
              <a:buNone/>
            </a:pPr>
            <a:r>
              <a:rPr lang="en-US"/>
              <a:t>Click to edit Master text styles</a:t>
            </a:r>
          </a:p>
        </p:txBody>
      </p:sp>
      <p:sp>
        <p:nvSpPr>
          <p:cNvPr id="5" name="Content Placeholder 2">
            <a:extLst>
              <a:ext uri="{FF2B5EF4-FFF2-40B4-BE49-F238E27FC236}">
                <a16:creationId xmlns:a16="http://schemas.microsoft.com/office/drawing/2014/main" id="{0AD099BE-6503-0C4D-30A5-E5F23E723176}"/>
              </a:ext>
            </a:extLst>
          </p:cNvPr>
          <p:cNvSpPr>
            <a:spLocks noGrp="1"/>
          </p:cNvSpPr>
          <p:nvPr>
            <p:ph sz="half" idx="10"/>
          </p:nvPr>
        </p:nvSpPr>
        <p:spPr>
          <a:xfrm>
            <a:off x="457198" y="1737360"/>
            <a:ext cx="8229601" cy="875852"/>
          </a:xfrm>
        </p:spPr>
        <p:txBody>
          <a:bodyPr numCol="1"/>
          <a:lstStyle>
            <a:lvl1pPr marL="0" indent="0">
              <a:buNone/>
              <a:defRPr/>
            </a:lvl1pPr>
            <a:lvl2pPr marL="457200" indent="0">
              <a:buNone/>
              <a:defRPr/>
            </a:lvl2pPr>
            <a:lvl3pPr marL="914400" indent="0">
              <a:buNone/>
              <a:defRPr/>
            </a:lvl3pPr>
            <a:lvl4pPr marL="1371600" indent="0">
              <a:buNone/>
              <a:defRPr/>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259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150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E49743-8052-4277-D5BA-523E39A94CD5}"/>
              </a:ext>
            </a:extLst>
          </p:cNvPr>
          <p:cNvSpPr/>
          <p:nvPr userDrawn="1"/>
        </p:nvSpPr>
        <p:spPr>
          <a:xfrm>
            <a:off x="0" y="800670"/>
            <a:ext cx="6400800" cy="822960"/>
          </a:xfrm>
          <a:prstGeom prst="rect">
            <a:avLst/>
          </a:prstGeom>
          <a:gradFill>
            <a:gsLst>
              <a:gs pos="0">
                <a:schemeClr val="accent4"/>
              </a:gs>
              <a:gs pos="10000">
                <a:schemeClr val="accent3"/>
              </a:gs>
              <a:gs pos="5600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822960"/>
            <a:ext cx="5760720" cy="731520"/>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457199" y="1737360"/>
            <a:ext cx="8229600" cy="4389120"/>
          </a:xfrm>
          <a:prstGeom prst="rect">
            <a:avLst/>
          </a:prstGeom>
        </p:spPr>
        <p:txBody>
          <a:bodyPr vert="horz" lIns="0" tIns="0" rIns="0" bIns="0" numCol="2" spcCol="18288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C079BDE7-0B95-B169-6354-7841B89EC09D}"/>
              </a:ext>
            </a:extLst>
          </p:cNvPr>
          <p:cNvSpPr txBox="1"/>
          <p:nvPr userDrawn="1"/>
        </p:nvSpPr>
        <p:spPr>
          <a:xfrm>
            <a:off x="8312078" y="6493130"/>
            <a:ext cx="374721" cy="182880"/>
          </a:xfrm>
          <a:prstGeom prst="rect">
            <a:avLst/>
          </a:prstGeom>
          <a:noFill/>
        </p:spPr>
        <p:txBody>
          <a:bodyPr wrap="square" lIns="0" tIns="0" rIns="0" bIns="0" rtlCol="0" anchor="b">
            <a:noAutofit/>
          </a:bodyPr>
          <a:lstStyle/>
          <a:p>
            <a:pPr algn="r"/>
            <a:fld id="{AE97281F-8489-2C49-9B4F-A9A0E789A564}" type="slidenum">
              <a:rPr lang="en-US" sz="1000" b="0" i="0" smtClean="0">
                <a:solidFill>
                  <a:schemeClr val="accent1"/>
                </a:solidFill>
                <a:latin typeface="Arial" panose="020B0604020202020204" pitchFamily="34" charset="0"/>
                <a:ea typeface="DIN 2014 Bold" panose="020B0504020202020204" pitchFamily="34" charset="77"/>
                <a:cs typeface="Arial" panose="020B0604020202020204" pitchFamily="34" charset="0"/>
              </a:rPr>
              <a:pPr algn="r"/>
              <a:t>‹#›</a:t>
            </a:fld>
            <a:endParaRPr lang="en-US" sz="1000" b="0" i="0">
              <a:solidFill>
                <a:schemeClr val="accent1"/>
              </a:solidFill>
              <a:latin typeface="Arial" panose="020B0604020202020204" pitchFamily="34" charset="0"/>
              <a:ea typeface="DIN 2014 Bold" panose="020B0504020202020204" pitchFamily="34" charset="77"/>
              <a:cs typeface="Arial" panose="020B0604020202020204" pitchFamily="34" charset="0"/>
            </a:endParaRPr>
          </a:p>
        </p:txBody>
      </p:sp>
      <p:sp>
        <p:nvSpPr>
          <p:cNvPr id="9" name="Rectangle 8">
            <a:extLst>
              <a:ext uri="{FF2B5EF4-FFF2-40B4-BE49-F238E27FC236}">
                <a16:creationId xmlns:a16="http://schemas.microsoft.com/office/drawing/2014/main" id="{AFF9562D-5099-1ADE-0463-F38E211DFB09}"/>
              </a:ext>
            </a:extLst>
          </p:cNvPr>
          <p:cNvSpPr/>
          <p:nvPr userDrawn="1"/>
        </p:nvSpPr>
        <p:spPr>
          <a:xfrm>
            <a:off x="4109932" y="6530709"/>
            <a:ext cx="4245341" cy="107722"/>
          </a:xfrm>
          <a:prstGeom prst="rect">
            <a:avLst/>
          </a:prstGeom>
        </p:spPr>
        <p:txBody>
          <a:bodyPr wrap="square" lIns="0" tIns="0" rIns="0" bIns="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700">
                <a:solidFill>
                  <a:srgbClr val="221E1F"/>
                </a:solidFill>
                <a:effectLst/>
                <a:latin typeface="Arial" panose="020B0604020202020204" pitchFamily="34" charset="0"/>
                <a:cs typeface="Arial" panose="020B0604020202020204" pitchFamily="34" charset="0"/>
              </a:rPr>
              <a:t>©2024 Discovery Education, Inc. All </a:t>
            </a:r>
            <a:r>
              <a:rPr lang="de-DE" sz="700" err="1">
                <a:solidFill>
                  <a:srgbClr val="221E1F"/>
                </a:solidFill>
                <a:effectLst/>
                <a:latin typeface="Arial" panose="020B0604020202020204" pitchFamily="34" charset="0"/>
                <a:cs typeface="Arial" panose="020B0604020202020204" pitchFamily="34" charset="0"/>
              </a:rPr>
              <a:t>rights</a:t>
            </a:r>
            <a:r>
              <a:rPr lang="de-DE" sz="700">
                <a:solidFill>
                  <a:srgbClr val="221E1F"/>
                </a:solidFill>
                <a:effectLst/>
                <a:latin typeface="Arial" panose="020B0604020202020204" pitchFamily="34" charset="0"/>
                <a:cs typeface="Arial" panose="020B0604020202020204" pitchFamily="34" charset="0"/>
              </a:rPr>
              <a:t> </a:t>
            </a:r>
            <a:r>
              <a:rPr lang="de-DE" sz="700" err="1">
                <a:solidFill>
                  <a:srgbClr val="221E1F"/>
                </a:solidFill>
                <a:effectLst/>
                <a:latin typeface="Arial" panose="020B0604020202020204" pitchFamily="34" charset="0"/>
                <a:cs typeface="Arial" panose="020B0604020202020204" pitchFamily="34" charset="0"/>
              </a:rPr>
              <a:t>reserved</a:t>
            </a:r>
            <a:r>
              <a:rPr lang="de-DE" sz="700">
                <a:solidFill>
                  <a:srgbClr val="221E1F"/>
                </a:solidFill>
                <a:effectLst/>
                <a:latin typeface="Arial" panose="020B0604020202020204" pitchFamily="34" charset="0"/>
                <a:cs typeface="Arial" panose="020B0604020202020204" pitchFamily="34" charset="0"/>
              </a:rPr>
              <a:t>.</a:t>
            </a:r>
          </a:p>
        </p:txBody>
      </p:sp>
      <p:pic>
        <p:nvPicPr>
          <p:cNvPr id="10" name="Picture 9" descr="A picture containing dark, sitting, front, light&#10;&#10;Description automatically generated">
            <a:extLst>
              <a:ext uri="{FF2B5EF4-FFF2-40B4-BE49-F238E27FC236}">
                <a16:creationId xmlns:a16="http://schemas.microsoft.com/office/drawing/2014/main" id="{2E3F0542-53A8-908A-4639-F4A206FE43BF}"/>
              </a:ext>
            </a:extLst>
          </p:cNvPr>
          <p:cNvPicPr>
            <a:picLocks noChangeAspect="1"/>
          </p:cNvPicPr>
          <p:nvPr userDrawn="1"/>
        </p:nvPicPr>
        <p:blipFill>
          <a:blip r:embed="rId10"/>
          <a:stretch>
            <a:fillRect/>
          </a:stretch>
        </p:blipFill>
        <p:spPr>
          <a:xfrm>
            <a:off x="457199" y="6303695"/>
            <a:ext cx="394734" cy="334735"/>
          </a:xfrm>
          <a:prstGeom prst="rect">
            <a:avLst/>
          </a:prstGeom>
        </p:spPr>
      </p:pic>
      <p:pic>
        <p:nvPicPr>
          <p:cNvPr id="15" name="Picture 14">
            <a:extLst>
              <a:ext uri="{FF2B5EF4-FFF2-40B4-BE49-F238E27FC236}">
                <a16:creationId xmlns:a16="http://schemas.microsoft.com/office/drawing/2014/main" id="{C0392A0D-BEB4-DA07-0181-7940DC38F240}"/>
              </a:ext>
            </a:extLst>
          </p:cNvPr>
          <p:cNvPicPr>
            <a:picLocks noChangeAspect="1"/>
          </p:cNvPicPr>
          <p:nvPr userDrawn="1"/>
        </p:nvPicPr>
        <p:blipFill>
          <a:blip r:embed="rId11"/>
          <a:srcRect t="254" b="254"/>
          <a:stretch/>
        </p:blipFill>
        <p:spPr>
          <a:xfrm>
            <a:off x="457200" y="230191"/>
            <a:ext cx="1096472" cy="455178"/>
          </a:xfrm>
          <a:prstGeom prst="rect">
            <a:avLst/>
          </a:prstGeom>
        </p:spPr>
      </p:pic>
    </p:spTree>
    <p:extLst>
      <p:ext uri="{BB962C8B-B14F-4D97-AF65-F5344CB8AC3E}">
        <p14:creationId xmlns:p14="http://schemas.microsoft.com/office/powerpoint/2010/main" val="619289141"/>
      </p:ext>
    </p:extLst>
  </p:cSld>
  <p:clrMap bg1="lt1" tx1="dk1" bg2="lt2" tx2="dk2" accent1="accent1" accent2="accent2" accent3="accent3" accent4="accent4" accent5="accent5" accent6="accent6" hlink="hlink" folHlink="folHlink"/>
  <p:sldLayoutIdLst>
    <p:sldLayoutId id="2147483672" r:id="rId1"/>
    <p:sldLayoutId id="2147483663" r:id="rId2"/>
    <p:sldLayoutId id="2147483673" r:id="rId3"/>
    <p:sldLayoutId id="2147483662" r:id="rId4"/>
    <p:sldLayoutId id="2147483674" r:id="rId5"/>
    <p:sldLayoutId id="2147483664" r:id="rId6"/>
    <p:sldLayoutId id="2147483675" r:id="rId7"/>
    <p:sldLayoutId id="2147483666" r:id="rId8"/>
  </p:sldLayoutIdLst>
  <p:hf hdr="0" ft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lang="en-US" sz="1600" kern="1200" dirty="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finalists/andrew-masek" TargetMode="External"/><Relationship Id="rId2" Type="http://schemas.openxmlformats.org/officeDocument/2006/relationships/hyperlink" Target="https://youngscientistlab.com/annual-challenge/finalists-mentors-judges/finalists/samhita-pokkunuri-2020-finalist" TargetMode="Externa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winners/gitanjali-rao" TargetMode="External"/><Relationship Id="rId2" Type="http://schemas.openxmlformats.org/officeDocument/2006/relationships/hyperlink" Target="https://youngscientistlab.com/annual-challenge/finalists-mentors-judges/finalists/anish-kosaraju" TargetMode="Externa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www.sciencebuddies.org/Files/18328/5/driverless-car-scenarios.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finalists/asvini-thivakaran" TargetMode="External"/><Relationship Id="rId2" Type="http://schemas.openxmlformats.org/officeDocument/2006/relationships/hyperlink" Target="https://youngscientistlab.com/annual-challenge/finalists-mentors-judges/finalists/conner-pettit" TargetMode="Externa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finalists/jordan-prawira" TargetMode="External"/><Relationship Id="rId2" Type="http://schemas.openxmlformats.org/officeDocument/2006/relationships/hyperlink" Target="https://youngscientistlab.com/annual-challenge/finalists-mentors-judges/finalists/anisha-dhoot" TargetMode="Externa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www.homesciencetools.com/product/potato-battery-science-kit?aff=SB1" TargetMode="External"/><Relationship Id="rId2" Type="http://schemas.openxmlformats.org/officeDocument/2006/relationships/hyperlink" Target="https://www.sciencebuddies.org/stem-activities/lemon-battery#exploremor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finalists/mehaa-amirthalingam" TargetMode="External"/><Relationship Id="rId2" Type="http://schemas.openxmlformats.org/officeDocument/2006/relationships/hyperlink" Target="https://youngscientistlab.com/annual-challenge/finalists-mentors-judges/finalists/daniel-thomas" TargetMode="Externa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tinyurl.com/3pxmmnx3"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futures.3m.com/AR-VR" TargetMode="External"/><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hyperlink" Target="http://www.3m.com/3M/en_US/3m-forward-us/" TargetMode="Externa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youngscientistlab.com/annual-challenge/finalists-mentors-judges/finalists/sean-jiang"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hyperlink" Target="https://youngscientistlab.com/pdfs/2_annual-challenge/3M-YSC-ChallengeResource-ChallengeProjectTemplate.pdf" TargetMode="External"/><Relationship Id="rId4" Type="http://schemas.openxmlformats.org/officeDocument/2006/relationships/image" Target="../media/image5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hyperlink" Target="https://youngscientistlab.com/pdfs/2_annual-challenge/3M-YSC-ChallengeResource-Storyboard.pdf"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9775FB9-5666-25CA-7A08-3FD781002FCF}"/>
              </a:ext>
            </a:extLst>
          </p:cNvPr>
          <p:cNvSpPr>
            <a:spLocks noGrp="1"/>
          </p:cNvSpPr>
          <p:nvPr>
            <p:ph type="ctrTitle"/>
          </p:nvPr>
        </p:nvSpPr>
        <p:spPr/>
        <p:txBody>
          <a:bodyPr/>
          <a:lstStyle/>
          <a:p>
            <a:pPr lvl="0"/>
            <a:r>
              <a:rPr lang="en-US">
                <a:sym typeface="Roboto Black"/>
              </a:rPr>
              <a:t>Week of Innovation</a:t>
            </a:r>
            <a:endParaRPr lang="en-US">
              <a:sym typeface="Arial"/>
            </a:endParaRPr>
          </a:p>
        </p:txBody>
      </p:sp>
      <p:sp>
        <p:nvSpPr>
          <p:cNvPr id="20" name="Subtitle 19">
            <a:extLst>
              <a:ext uri="{FF2B5EF4-FFF2-40B4-BE49-F238E27FC236}">
                <a16:creationId xmlns:a16="http://schemas.microsoft.com/office/drawing/2014/main" id="{6AF5AAF7-6BEB-5102-A64D-6DA68AC97E1D}"/>
              </a:ext>
            </a:extLst>
          </p:cNvPr>
          <p:cNvSpPr>
            <a:spLocks noGrp="1"/>
          </p:cNvSpPr>
          <p:nvPr>
            <p:ph type="subTitle" idx="1"/>
          </p:nvPr>
        </p:nvSpPr>
        <p:spPr>
          <a:xfrm>
            <a:off x="731520" y="4073441"/>
            <a:ext cx="4091203" cy="1221230"/>
          </a:xfrm>
        </p:spPr>
        <p:txBody>
          <a:bodyPr numCol="1"/>
          <a:lstStyle/>
          <a:p>
            <a:pPr lvl="0"/>
            <a:r>
              <a:rPr lang="en-US" b="0" i="0" u="none" strike="noStrike">
                <a:solidFill>
                  <a:srgbClr val="4B4B4B"/>
                </a:solidFill>
                <a:effectLst/>
                <a:latin typeface="Arial" panose="020B0604020202020204" pitchFamily="34" charset="0"/>
              </a:rPr>
              <a:t>One week of Innovation </a:t>
            </a:r>
            <a:br>
              <a:rPr lang="en-US" b="0" i="0" u="none" strike="noStrike">
                <a:solidFill>
                  <a:srgbClr val="4B4B4B"/>
                </a:solidFill>
                <a:effectLst/>
                <a:latin typeface="Arial" panose="020B0604020202020204" pitchFamily="34" charset="0"/>
              </a:rPr>
            </a:br>
            <a:r>
              <a:rPr lang="en-US" b="0" i="0" u="none" strike="noStrike">
                <a:solidFill>
                  <a:srgbClr val="4B4B4B"/>
                </a:solidFill>
                <a:effectLst/>
                <a:latin typeface="Arial" panose="020B0604020202020204" pitchFamily="34" charset="0"/>
              </a:rPr>
              <a:t>Challenges that will inspire </a:t>
            </a:r>
            <a:br>
              <a:rPr lang="en-US" b="0" i="0" u="none" strike="noStrike">
                <a:solidFill>
                  <a:srgbClr val="4B4B4B"/>
                </a:solidFill>
                <a:effectLst/>
                <a:latin typeface="Arial" panose="020B0604020202020204" pitchFamily="34" charset="0"/>
              </a:rPr>
            </a:br>
            <a:r>
              <a:rPr lang="en-US" b="0" i="0" u="none" strike="noStrike">
                <a:solidFill>
                  <a:srgbClr val="4B4B4B"/>
                </a:solidFill>
                <a:effectLst/>
                <a:latin typeface="Arial" panose="020B0604020202020204" pitchFamily="34" charset="0"/>
              </a:rPr>
              <a:t>learners to consider how to </a:t>
            </a:r>
            <a:br>
              <a:rPr lang="en-US" b="0" i="0" u="none" strike="noStrike">
                <a:solidFill>
                  <a:srgbClr val="4B4B4B"/>
                </a:solidFill>
                <a:effectLst/>
                <a:latin typeface="Arial" panose="020B0604020202020204" pitchFamily="34" charset="0"/>
              </a:rPr>
            </a:br>
            <a:r>
              <a:rPr lang="en-US" b="0" i="0" u="none" strike="noStrike">
                <a:solidFill>
                  <a:srgbClr val="4B4B4B"/>
                </a:solidFill>
                <a:effectLst/>
                <a:latin typeface="Arial" panose="020B0604020202020204" pitchFamily="34" charset="0"/>
              </a:rPr>
              <a:t>improve the world around them.</a:t>
            </a:r>
            <a:r>
              <a:rPr lang="en-US" b="0" i="0">
                <a:solidFill>
                  <a:srgbClr val="000000"/>
                </a:solidFill>
                <a:effectLst/>
                <a:latin typeface="Arial" panose="020B0604020202020204" pitchFamily="34" charset="0"/>
              </a:rPr>
              <a:t>​</a:t>
            </a:r>
            <a:endParaRPr lang="en-US"/>
          </a:p>
        </p:txBody>
      </p:sp>
    </p:spTree>
    <p:extLst>
      <p:ext uri="{BB962C8B-B14F-4D97-AF65-F5344CB8AC3E}">
        <p14:creationId xmlns:p14="http://schemas.microsoft.com/office/powerpoint/2010/main" val="89635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4B48-B283-B514-9D81-D42EF8B94ED9}"/>
              </a:ext>
            </a:extLst>
          </p:cNvPr>
          <p:cNvSpPr>
            <a:spLocks noGrp="1"/>
          </p:cNvSpPr>
          <p:nvPr>
            <p:ph type="title"/>
          </p:nvPr>
        </p:nvSpPr>
        <p:spPr/>
        <p:txBody>
          <a:bodyPr/>
          <a:lstStyle/>
          <a:p>
            <a:r>
              <a:rPr lang="en-US">
                <a:sym typeface="Roboto"/>
              </a:rPr>
              <a:t>Digging Deeper</a:t>
            </a:r>
            <a:endParaRPr lang="en-US"/>
          </a:p>
        </p:txBody>
      </p:sp>
      <p:sp>
        <p:nvSpPr>
          <p:cNvPr id="3" name="Content Placeholder 2">
            <a:extLst>
              <a:ext uri="{FF2B5EF4-FFF2-40B4-BE49-F238E27FC236}">
                <a16:creationId xmlns:a16="http://schemas.microsoft.com/office/drawing/2014/main" id="{382BC316-3E37-0050-B3A0-805E09E83BF9}"/>
              </a:ext>
            </a:extLst>
          </p:cNvPr>
          <p:cNvSpPr>
            <a:spLocks noGrp="1"/>
          </p:cNvSpPr>
          <p:nvPr>
            <p:ph idx="1"/>
          </p:nvPr>
        </p:nvSpPr>
        <p:spPr>
          <a:xfrm>
            <a:off x="457199" y="1737360"/>
            <a:ext cx="8342244" cy="4389120"/>
          </a:xfrm>
        </p:spPr>
        <p:txBody>
          <a:bodyPr/>
          <a:lstStyle/>
          <a:p>
            <a:pPr lvl="0"/>
            <a:r>
              <a:rPr lang="en-US">
                <a:sym typeface="Roboto"/>
              </a:rPr>
              <a:t>Your hand is made up of bones, muscles, joints, and tendons. The bones provide the rigid structure for the hand, like the straws in this project. The joints provide places for the fingers to bend, like the notches in your straws. The tendons pull on the joints to make the different segments bend, just like the string in your robot hand. The muscle in your robot hand is still provided by a human, since ultimately you are the one pulling on the paper clips. Real robotic hands have electric motors in them that act like muscles.</a:t>
            </a:r>
          </a:p>
          <a:p>
            <a:pPr lvl="0"/>
            <a:r>
              <a:rPr lang="en-US">
                <a:sym typeface="Roboto"/>
              </a:rPr>
              <a:t>The science of developing robotic hands, along with other artificial limbs and organs, is called prosthetics. Scientists, engineers, and doctors work together to develop artificial body parts as replacements for people who lose organs or limbs due to accidents or disease. Try searching online for other types of prosthetic limbs and organs that have been developed. You might be amazed at what you find!</a:t>
            </a:r>
          </a:p>
          <a:p>
            <a:pPr lvl="0"/>
            <a:r>
              <a:rPr lang="en-US" b="1">
                <a:solidFill>
                  <a:schemeClr val="accent1"/>
                </a:solidFill>
                <a:sym typeface="Roboto"/>
              </a:rPr>
              <a:t>For Further Exploration:</a:t>
            </a:r>
          </a:p>
          <a:p>
            <a:pPr lvl="1"/>
            <a:r>
              <a:rPr lang="en-US">
                <a:sym typeface="Roboto"/>
              </a:rPr>
              <a:t>Can you build a hand out of sturdier materials that can lift heavier objects? A trip to the hardware store might help you discover what materials you could use.</a:t>
            </a:r>
          </a:p>
          <a:p>
            <a:pPr lvl="1"/>
            <a:r>
              <a:rPr lang="en-US">
                <a:sym typeface="Roboto"/>
              </a:rPr>
              <a:t>Can you expand your robotic hand so it includes other joints? What about a wrist, or an entire arm including an elbow and shoulder?</a:t>
            </a:r>
          </a:p>
        </p:txBody>
      </p:sp>
      <p:sp>
        <p:nvSpPr>
          <p:cNvPr id="7" name="TextBox 6">
            <a:extLst>
              <a:ext uri="{FF2B5EF4-FFF2-40B4-BE49-F238E27FC236}">
                <a16:creationId xmlns:a16="http://schemas.microsoft.com/office/drawing/2014/main" id="{AD34310B-4700-D428-46FB-17FC1F0717D4}"/>
              </a:ext>
            </a:extLst>
          </p:cNvPr>
          <p:cNvSpPr txBox="1"/>
          <p:nvPr/>
        </p:nvSpPr>
        <p:spPr>
          <a:xfrm>
            <a:off x="4916558" y="5387816"/>
            <a:ext cx="3564834" cy="738664"/>
          </a:xfrm>
          <a:prstGeom prst="rect">
            <a:avLst/>
          </a:prstGeom>
        </p:spPr>
        <p:style>
          <a:lnRef idx="0">
            <a:schemeClr val="accent1"/>
          </a:lnRef>
          <a:fillRef idx="3">
            <a:schemeClr val="accent1"/>
          </a:fillRef>
          <a:effectRef idx="3">
            <a:schemeClr val="accent1"/>
          </a:effectRef>
          <a:fontRef idx="minor">
            <a:schemeClr val="lt1"/>
          </a:fontRef>
        </p:style>
        <p:txBody>
          <a:bodyPr wrap="square" lIns="182880" tIns="91440" rIns="91440" bIns="91440">
            <a:spAutoFit/>
          </a:bodyPr>
          <a:lstStyle/>
          <a:p>
            <a:pPr lvl="0">
              <a:lnSpc>
                <a:spcPct val="100000"/>
              </a:lnSpc>
            </a:pPr>
            <a:r>
              <a:rPr lang="en-US" i="1">
                <a:sym typeface="Roboto"/>
              </a:rPr>
              <a:t>Keep track of your observations in a table in your lab notebook.</a:t>
            </a:r>
          </a:p>
        </p:txBody>
      </p:sp>
    </p:spTree>
    <p:extLst>
      <p:ext uri="{BB962C8B-B14F-4D97-AF65-F5344CB8AC3E}">
        <p14:creationId xmlns:p14="http://schemas.microsoft.com/office/powerpoint/2010/main" val="160266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3B40A6-861A-E845-8598-B8FC8F00FB5A}"/>
              </a:ext>
            </a:extLst>
          </p:cNvPr>
          <p:cNvSpPr>
            <a:spLocks noGrp="1"/>
          </p:cNvSpPr>
          <p:nvPr>
            <p:ph type="title"/>
          </p:nvPr>
        </p:nvSpPr>
        <p:spPr>
          <a:xfrm>
            <a:off x="457199" y="822960"/>
            <a:ext cx="5760720" cy="731520"/>
          </a:xfrm>
        </p:spPr>
        <p:txBody>
          <a:bodyPr/>
          <a:lstStyle/>
          <a:p>
            <a:r>
              <a:rPr lang="en-US">
                <a:sym typeface="Roboto"/>
              </a:rPr>
              <a:t>Robotics</a:t>
            </a:r>
            <a:endParaRPr lang="en-US"/>
          </a:p>
        </p:txBody>
      </p:sp>
      <p:sp>
        <p:nvSpPr>
          <p:cNvPr id="3" name="Content Placeholder 2">
            <a:extLst>
              <a:ext uri="{FF2B5EF4-FFF2-40B4-BE49-F238E27FC236}">
                <a16:creationId xmlns:a16="http://schemas.microsoft.com/office/drawing/2014/main" id="{732EAEED-F177-281B-F59E-E218AEE1ACBD}"/>
              </a:ext>
            </a:extLst>
          </p:cNvPr>
          <p:cNvSpPr>
            <a:spLocks noGrp="1"/>
          </p:cNvSpPr>
          <p:nvPr>
            <p:ph sz="half" idx="1"/>
          </p:nvPr>
        </p:nvSpPr>
        <p:spPr>
          <a:xfrm>
            <a:off x="457199" y="2849216"/>
            <a:ext cx="5486401" cy="3277264"/>
          </a:xfrm>
        </p:spPr>
        <p:txBody>
          <a:bodyPr/>
          <a:lstStyle/>
          <a:p>
            <a:pPr marL="0" lvl="0" indent="0">
              <a:buNone/>
            </a:pPr>
            <a:r>
              <a:rPr lang="en-US" b="1">
                <a:solidFill>
                  <a:schemeClr val="accent1"/>
                </a:solidFill>
                <a:sym typeface="Roboto"/>
              </a:rPr>
              <a:t>What kind of innovation would…</a:t>
            </a:r>
          </a:p>
          <a:p>
            <a:r>
              <a:rPr lang="en-US">
                <a:sym typeface="Roboto"/>
              </a:rPr>
              <a:t>Harness the power of robotics for positive change in our everyday lives?</a:t>
            </a:r>
          </a:p>
          <a:p>
            <a:r>
              <a:rPr lang="en-US">
                <a:sym typeface="Roboto"/>
              </a:rPr>
              <a:t>Increase productivity using robotics?</a:t>
            </a:r>
          </a:p>
          <a:p>
            <a:r>
              <a:rPr lang="en-US">
                <a:sym typeface="Roboto"/>
              </a:rPr>
              <a:t>Utilize robotics to improve businesses?</a:t>
            </a:r>
          </a:p>
          <a:p>
            <a:r>
              <a:rPr lang="en-US">
                <a:sym typeface="Roboto"/>
              </a:rPr>
              <a:t>Use robotics to improve people’s experiences at schools, homes, offices, or factories?</a:t>
            </a:r>
          </a:p>
          <a:p>
            <a:r>
              <a:rPr lang="en-US">
                <a:sym typeface="Roboto"/>
              </a:rPr>
              <a:t>Use robotics to improve safety measures?</a:t>
            </a:r>
            <a:endParaRPr lang="en-US"/>
          </a:p>
        </p:txBody>
      </p:sp>
      <p:sp>
        <p:nvSpPr>
          <p:cNvPr id="11" name="Content Placeholder 10">
            <a:extLst>
              <a:ext uri="{FF2B5EF4-FFF2-40B4-BE49-F238E27FC236}">
                <a16:creationId xmlns:a16="http://schemas.microsoft.com/office/drawing/2014/main" id="{355BD0CD-9E11-45F1-B1E0-F28D60517BF8}"/>
              </a:ext>
            </a:extLst>
          </p:cNvPr>
          <p:cNvSpPr>
            <a:spLocks noGrp="1"/>
          </p:cNvSpPr>
          <p:nvPr>
            <p:ph sz="half" idx="2"/>
          </p:nvPr>
        </p:nvSpPr>
        <p:spPr>
          <a:xfrm>
            <a:off x="6060141" y="2849236"/>
            <a:ext cx="2626658" cy="3277781"/>
          </a:xfrm>
        </p:spPr>
        <p:txBody>
          <a:bodyPr/>
          <a:lstStyle/>
          <a:p>
            <a:pPr marL="0" indent="0">
              <a:buNone/>
            </a:pPr>
            <a:r>
              <a:rPr lang="en-US">
                <a:sym typeface="Roboto"/>
              </a:rPr>
              <a:t>For inspiration, take a look at these 3M Young Scientist Challenge alumni:</a:t>
            </a:r>
          </a:p>
          <a:p>
            <a:pPr marL="0" indent="0">
              <a:buNone/>
            </a:pPr>
            <a:endParaRPr lang="en-US">
              <a:sym typeface="Roboto"/>
            </a:endParaRPr>
          </a:p>
          <a:p>
            <a:pPr marL="0" indent="0">
              <a:buNone/>
            </a:pPr>
            <a:r>
              <a:rPr lang="en-US">
                <a:sym typeface="Roboto"/>
              </a:rPr>
              <a:t>2020 finalist</a:t>
            </a:r>
            <a:br>
              <a:rPr lang="en-US">
                <a:sym typeface="Roboto"/>
              </a:rPr>
            </a:br>
            <a:r>
              <a:rPr lang="en-US">
                <a:hlinkClick r:id="rId2"/>
              </a:rPr>
              <a:t>Samhita </a:t>
            </a:r>
            <a:br>
              <a:rPr lang="en-US">
                <a:hlinkClick r:id="rId2"/>
              </a:rPr>
            </a:br>
            <a:r>
              <a:rPr lang="en-US">
                <a:hlinkClick r:id="rId2"/>
              </a:rPr>
              <a:t>Pokkunuri</a:t>
            </a:r>
            <a:endParaRPr lang="en-US"/>
          </a:p>
          <a:p>
            <a:pPr marL="0" indent="0">
              <a:buNone/>
            </a:pPr>
            <a:endParaRPr lang="en-US">
              <a:sym typeface="Roboto"/>
            </a:endParaRPr>
          </a:p>
          <a:p>
            <a:pPr marL="0" indent="0">
              <a:buNone/>
            </a:pPr>
            <a:r>
              <a:rPr lang="en-US"/>
              <a:t>2014 Finalist​</a:t>
            </a:r>
            <a:br>
              <a:rPr lang="en-US"/>
            </a:br>
            <a:r>
              <a:rPr lang="en-US">
                <a:hlinkClick r:id="rId3"/>
              </a:rPr>
              <a:t>Andrew Masek</a:t>
            </a:r>
            <a:br>
              <a:rPr lang="en-US">
                <a:sym typeface="Roboto"/>
              </a:rPr>
            </a:br>
            <a:endParaRPr lang="en-US"/>
          </a:p>
        </p:txBody>
      </p:sp>
      <p:sp>
        <p:nvSpPr>
          <p:cNvPr id="2" name="Content Placeholder 1">
            <a:extLst>
              <a:ext uri="{FF2B5EF4-FFF2-40B4-BE49-F238E27FC236}">
                <a16:creationId xmlns:a16="http://schemas.microsoft.com/office/drawing/2014/main" id="{2C4BFFAE-D155-4557-BF6E-9DFEE410640C}"/>
              </a:ext>
            </a:extLst>
          </p:cNvPr>
          <p:cNvSpPr>
            <a:spLocks noGrp="1"/>
          </p:cNvSpPr>
          <p:nvPr>
            <p:ph sz="half" idx="10"/>
          </p:nvPr>
        </p:nvSpPr>
        <p:spPr>
          <a:xfrm>
            <a:off x="457198" y="1737360"/>
            <a:ext cx="8229601" cy="875852"/>
          </a:xfrm>
        </p:spPr>
        <p:txBody>
          <a:bodyPr/>
          <a:lstStyle/>
          <a:p>
            <a:r>
              <a:rPr lang="en-US">
                <a:sym typeface="Roboto"/>
              </a:rPr>
              <a:t>Robotics can revolutionize the way we live our everyday lives. These machines, built and programmed to perform tasks without human interference, have made it possible to perform tasks with incredible speed and accuracy. How do you think the power of robotics could impact your community?</a:t>
            </a:r>
            <a:endParaRPr lang="en-US"/>
          </a:p>
        </p:txBody>
      </p:sp>
      <p:pic>
        <p:nvPicPr>
          <p:cNvPr id="10" name="Picture 9">
            <a:extLst>
              <a:ext uri="{FF2B5EF4-FFF2-40B4-BE49-F238E27FC236}">
                <a16:creationId xmlns:a16="http://schemas.microsoft.com/office/drawing/2014/main" id="{8F0F8C76-D7EF-E668-0206-85431530CA5F}"/>
              </a:ext>
            </a:extLst>
          </p:cNvPr>
          <p:cNvPicPr>
            <a:picLocks noChangeAspect="1"/>
          </p:cNvPicPr>
          <p:nvPr/>
        </p:nvPicPr>
        <p:blipFill>
          <a:blip r:embed="rId4"/>
          <a:srcRect/>
          <a:stretch/>
        </p:blipFill>
        <p:spPr>
          <a:xfrm>
            <a:off x="7693948" y="3976314"/>
            <a:ext cx="805996" cy="805996"/>
          </a:xfrm>
          <a:prstGeom prst="rect">
            <a:avLst/>
          </a:prstGeom>
        </p:spPr>
      </p:pic>
      <p:pic>
        <p:nvPicPr>
          <p:cNvPr id="14" name="Picture 13">
            <a:extLst>
              <a:ext uri="{FF2B5EF4-FFF2-40B4-BE49-F238E27FC236}">
                <a16:creationId xmlns:a16="http://schemas.microsoft.com/office/drawing/2014/main" id="{6B42CC7B-0511-8743-8112-6AF47D735933}"/>
              </a:ext>
            </a:extLst>
          </p:cNvPr>
          <p:cNvPicPr>
            <a:picLocks noChangeAspect="1"/>
          </p:cNvPicPr>
          <p:nvPr/>
        </p:nvPicPr>
        <p:blipFill>
          <a:blip r:embed="rId5"/>
          <a:srcRect/>
          <a:stretch/>
        </p:blipFill>
        <p:spPr>
          <a:xfrm>
            <a:off x="7693948" y="5065643"/>
            <a:ext cx="805996" cy="805996"/>
          </a:xfrm>
          <a:prstGeom prst="rect">
            <a:avLst/>
          </a:prstGeom>
        </p:spPr>
      </p:pic>
    </p:spTree>
    <p:extLst>
      <p:ext uri="{BB962C8B-B14F-4D97-AF65-F5344CB8AC3E}">
        <p14:creationId xmlns:p14="http://schemas.microsoft.com/office/powerpoint/2010/main" val="2881480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r>
              <a:rPr lang="en-US">
                <a:sym typeface="Roboto"/>
              </a:rPr>
              <a:t>Station 2</a:t>
            </a:r>
            <a:br>
              <a:rPr lang="en-US">
                <a:sym typeface="Roboto"/>
              </a:rPr>
            </a:br>
            <a:r>
              <a:rPr lang="en-US" sz="3200">
                <a:sym typeface="Roboto"/>
              </a:rPr>
              <a:t>Safety Innovation Challenge:</a:t>
            </a:r>
            <a:br>
              <a:rPr lang="en-US" sz="3200">
                <a:sym typeface="Roboto"/>
              </a:rPr>
            </a:br>
            <a:r>
              <a:rPr lang="en-US" sz="3200">
                <a:sym typeface="Roboto"/>
              </a:rPr>
              <a:t>Create a Better Helmet</a:t>
            </a:r>
            <a:endParaRPr lang="en-US" sz="320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3" y="3291840"/>
            <a:ext cx="4706991" cy="2651760"/>
          </a:xfrm>
        </p:spPr>
        <p:txBody>
          <a:bodyPr/>
          <a:lstStyle/>
          <a:p>
            <a:pPr marL="0" marR="0" lvl="0" indent="0" algn="l" rtl="0">
              <a:spcAft>
                <a:spcPts val="0"/>
              </a:spcAft>
              <a:buClr>
                <a:schemeClr val="dk1"/>
              </a:buClr>
              <a:buSzPts val="1100"/>
              <a:buFont typeface="Arial"/>
              <a:buNone/>
            </a:pPr>
            <a:r>
              <a:rPr lang="en-US" sz="1800" i="0">
                <a:sym typeface="Roboto"/>
              </a:rPr>
              <a:t>The egg drop project is a classic and time-honored tradition in many science classes. The goal is usually to build a device that can protect an egg when dropped from a high location. This activity puts a twist on the classic project, motivated by real-world concerns in the area of sports. Can you build a reusable egg drop helmet that can survive impact or repeated falls from the same height? Try this activity and find out.</a:t>
            </a:r>
          </a:p>
        </p:txBody>
      </p:sp>
      <p:pic>
        <p:nvPicPr>
          <p:cNvPr id="3" name="Google Shape;109;g18d6b191aae_0_33">
            <a:extLst>
              <a:ext uri="{FF2B5EF4-FFF2-40B4-BE49-F238E27FC236}">
                <a16:creationId xmlns:a16="http://schemas.microsoft.com/office/drawing/2014/main" id="{E934727F-E613-3AB5-EA21-69497D2CE984}"/>
              </a:ext>
            </a:extLst>
          </p:cNvPr>
          <p:cNvPicPr preferRelativeResize="0"/>
          <p:nvPr/>
        </p:nvPicPr>
        <p:blipFill rotWithShape="1">
          <a:blip r:embed="rId2">
            <a:alphaModFix/>
          </a:blip>
          <a:srcRect t="7843" b="7843"/>
          <a:stretch/>
        </p:blipFill>
        <p:spPr>
          <a:xfrm>
            <a:off x="5860873" y="3291841"/>
            <a:ext cx="2092900" cy="2651760"/>
          </a:xfrm>
          <a:prstGeom prst="rect">
            <a:avLst/>
          </a:prstGeom>
          <a:noFill/>
          <a:ln>
            <a:noFill/>
          </a:ln>
        </p:spPr>
      </p:pic>
    </p:spTree>
    <p:extLst>
      <p:ext uri="{BB962C8B-B14F-4D97-AF65-F5344CB8AC3E}">
        <p14:creationId xmlns:p14="http://schemas.microsoft.com/office/powerpoint/2010/main" val="2090500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EEB8-3F1E-A485-19DC-A0C835CA1265}"/>
              </a:ext>
            </a:extLst>
          </p:cNvPr>
          <p:cNvSpPr>
            <a:spLocks noGrp="1"/>
          </p:cNvSpPr>
          <p:nvPr>
            <p:ph type="title"/>
          </p:nvPr>
        </p:nvSpPr>
        <p:spPr/>
        <p:txBody>
          <a:bodyPr/>
          <a:lstStyle/>
          <a:p>
            <a:r>
              <a:rPr lang="en-US"/>
              <a:t>Introduction</a:t>
            </a:r>
          </a:p>
        </p:txBody>
      </p:sp>
      <p:sp>
        <p:nvSpPr>
          <p:cNvPr id="8" name="Content Placeholder 7">
            <a:extLst>
              <a:ext uri="{FF2B5EF4-FFF2-40B4-BE49-F238E27FC236}">
                <a16:creationId xmlns:a16="http://schemas.microsoft.com/office/drawing/2014/main" id="{6DD0BAFF-0968-40B2-A15F-9B641E3633DC}"/>
              </a:ext>
            </a:extLst>
          </p:cNvPr>
          <p:cNvSpPr>
            <a:spLocks noGrp="1"/>
          </p:cNvSpPr>
          <p:nvPr>
            <p:ph idx="1"/>
          </p:nvPr>
        </p:nvSpPr>
        <p:spPr/>
        <p:txBody>
          <a:bodyPr numCol="2" spcCol="182880"/>
          <a:lstStyle/>
          <a:p>
            <a:pPr lvl="0"/>
            <a:r>
              <a:rPr lang="en-US">
                <a:sym typeface="Roboto"/>
              </a:rPr>
              <a:t>Football helmets contain lots of padding to help absorb the impact of a hit. </a:t>
            </a:r>
          </a:p>
          <a:p>
            <a:pPr lvl="0"/>
            <a:r>
              <a:rPr lang="en-US">
                <a:sym typeface="Roboto"/>
              </a:rPr>
              <a:t>Take a look at the materials you collected and think about which ones might absorb an impact the best. Football helmets also have a harder outer layer to help evenly distribute the force of a direct hit.</a:t>
            </a:r>
          </a:p>
          <a:p>
            <a:pPr lvl="0"/>
            <a:r>
              <a:rPr lang="en-US">
                <a:sym typeface="Roboto"/>
              </a:rPr>
              <a:t>Before you start, sketch a few design ideas for your egg helmet. </a:t>
            </a:r>
          </a:p>
          <a:p>
            <a:pPr lvl="0"/>
            <a:r>
              <a:rPr lang="en-US">
                <a:sym typeface="Roboto"/>
              </a:rPr>
              <a:t>Think about the materials you have available and how you could use them for different purposes. For example, what can cushion the egg and absorb energy when it hits the ground? What will provide structural support to hold your egg in the helmet and your helmet together? Try to think of at least three different designs.</a:t>
            </a:r>
          </a:p>
          <a:p>
            <a:pPr lvl="0"/>
            <a:r>
              <a:rPr lang="en-US">
                <a:sym typeface="Roboto"/>
              </a:rPr>
              <a:t>If you have trouble getting started, a very basic design could consist of a small cardboard box or plastic food storage container, lined with a cushioning material, with the egg placed in the middle.</a:t>
            </a:r>
          </a:p>
          <a:p>
            <a:pPr lvl="0"/>
            <a:r>
              <a:rPr lang="en-US">
                <a:sym typeface="Roboto"/>
              </a:rPr>
              <a:t>Pick one of your designs and start building! Remember, real helmets are designed to be taken on and off. Remember, this is a helmet, and your design shouldn’t involve just wrapping or taping material completely around the egg. Can you design a helmet that can be easily removed and put back on? If you want to keep your egg player extra safe, you can also use some of the materials to create a face mask. Test it!</a:t>
            </a:r>
          </a:p>
        </p:txBody>
      </p:sp>
    </p:spTree>
    <p:extLst>
      <p:ext uri="{BB962C8B-B14F-4D97-AF65-F5344CB8AC3E}">
        <p14:creationId xmlns:p14="http://schemas.microsoft.com/office/powerpoint/2010/main" val="290282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E61058-B839-28B0-69CF-B6C1585D0489}"/>
              </a:ext>
            </a:extLst>
          </p:cNvPr>
          <p:cNvSpPr>
            <a:spLocks noGrp="1"/>
          </p:cNvSpPr>
          <p:nvPr>
            <p:ph type="title"/>
          </p:nvPr>
        </p:nvSpPr>
        <p:spPr/>
        <p:txBody>
          <a:bodyPr/>
          <a:lstStyle/>
          <a:p>
            <a:r>
              <a:rPr lang="en-US">
                <a:sym typeface="Roboto"/>
              </a:rPr>
              <a:t>Test It:</a:t>
            </a:r>
            <a:endParaRPr lang="en-US"/>
          </a:p>
        </p:txBody>
      </p:sp>
      <p:sp>
        <p:nvSpPr>
          <p:cNvPr id="3" name="Content Placeholder 2">
            <a:extLst>
              <a:ext uri="{FF2B5EF4-FFF2-40B4-BE49-F238E27FC236}">
                <a16:creationId xmlns:a16="http://schemas.microsoft.com/office/drawing/2014/main" id="{E611CAEF-BEAB-66AF-8F5C-EAA70E7206E8}"/>
              </a:ext>
            </a:extLst>
          </p:cNvPr>
          <p:cNvSpPr>
            <a:spLocks noGrp="1"/>
          </p:cNvSpPr>
          <p:nvPr>
            <p:ph idx="1"/>
          </p:nvPr>
        </p:nvSpPr>
        <p:spPr>
          <a:xfrm>
            <a:off x="457199" y="1737360"/>
            <a:ext cx="8229600" cy="2980414"/>
          </a:xfrm>
        </p:spPr>
        <p:txBody>
          <a:bodyPr/>
          <a:lstStyle/>
          <a:p>
            <a:pPr marL="342900" lvl="0" indent="-342900">
              <a:buFont typeface="+mj-lt"/>
              <a:buAutoNum type="arabicPeriod"/>
            </a:pPr>
            <a:r>
              <a:rPr lang="en-US">
                <a:sym typeface="Roboto"/>
              </a:rPr>
              <a:t>Place a sheet each of newspaper and plastic on the ground. This will be the testing zone. </a:t>
            </a:r>
          </a:p>
          <a:p>
            <a:pPr marL="342900" lvl="0" indent="-342900">
              <a:buFont typeface="+mj-lt"/>
              <a:buAutoNum type="arabicPeriod"/>
            </a:pPr>
            <a:r>
              <a:rPr lang="en-US">
                <a:sym typeface="Roboto"/>
              </a:rPr>
              <a:t>Hold the egg so the helmet is facing the newspaper target. </a:t>
            </a:r>
          </a:p>
          <a:p>
            <a:pPr marL="342900" lvl="0" indent="-342900">
              <a:buFont typeface="+mj-lt"/>
              <a:buAutoNum type="arabicPeriod"/>
            </a:pPr>
            <a:r>
              <a:rPr lang="en-US">
                <a:sym typeface="Roboto"/>
              </a:rPr>
              <a:t>Using a ruler, hold the egg three inches above the ground and drop it. </a:t>
            </a:r>
          </a:p>
          <a:p>
            <a:pPr marL="342900" lvl="0" indent="-342900">
              <a:buFont typeface="+mj-lt"/>
              <a:buAutoNum type="arabicPeriod"/>
            </a:pPr>
            <a:r>
              <a:rPr lang="en-US">
                <a:sym typeface="Roboto"/>
              </a:rPr>
              <a:t>Did the helmet keep the egg safe? If the egg cracked, try another design. If it didn’t, try dropping it from six inches and then from twelve inches.</a:t>
            </a:r>
          </a:p>
          <a:p>
            <a:pPr marL="342900" lvl="0" indent="-342900">
              <a:buFont typeface="+mj-lt"/>
              <a:buAutoNum type="arabicPeriod"/>
            </a:pPr>
            <a:r>
              <a:rPr lang="en-US">
                <a:sym typeface="Roboto"/>
              </a:rPr>
              <a:t>Drop the helmet again from the same height. Repeat this process, checking for damage each time until the egg breaks or the helmet falls apart and cannot be reused. Keep track of the total number of drops it survives and write this number down.</a:t>
            </a:r>
          </a:p>
        </p:txBody>
      </p:sp>
    </p:spTree>
    <p:extLst>
      <p:ext uri="{BB962C8B-B14F-4D97-AF65-F5344CB8AC3E}">
        <p14:creationId xmlns:p14="http://schemas.microsoft.com/office/powerpoint/2010/main" val="4198492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2554-B3DB-B4FE-1516-DA0149E4E177}"/>
              </a:ext>
            </a:extLst>
          </p:cNvPr>
          <p:cNvSpPr>
            <a:spLocks noGrp="1"/>
          </p:cNvSpPr>
          <p:nvPr>
            <p:ph type="title"/>
          </p:nvPr>
        </p:nvSpPr>
        <p:spPr/>
        <p:txBody>
          <a:bodyPr/>
          <a:lstStyle/>
          <a:p>
            <a:r>
              <a:rPr lang="en-US">
                <a:sym typeface="Roboto"/>
              </a:rPr>
              <a:t>What Happened?</a:t>
            </a:r>
            <a:endParaRPr lang="en-US"/>
          </a:p>
        </p:txBody>
      </p:sp>
      <p:sp>
        <p:nvSpPr>
          <p:cNvPr id="6" name="Content Placeholder 5">
            <a:extLst>
              <a:ext uri="{FF2B5EF4-FFF2-40B4-BE49-F238E27FC236}">
                <a16:creationId xmlns:a16="http://schemas.microsoft.com/office/drawing/2014/main" id="{F5A2C00B-C1BA-2D2B-5169-7CAEE4F8D2C8}"/>
              </a:ext>
            </a:extLst>
          </p:cNvPr>
          <p:cNvSpPr>
            <a:spLocks noGrp="1"/>
          </p:cNvSpPr>
          <p:nvPr>
            <p:ph idx="1"/>
          </p:nvPr>
        </p:nvSpPr>
        <p:spPr>
          <a:xfrm>
            <a:off x="457199" y="1737360"/>
            <a:ext cx="8229600" cy="2463579"/>
          </a:xfrm>
        </p:spPr>
        <p:txBody>
          <a:bodyPr/>
          <a:lstStyle/>
          <a:p>
            <a:pPr lvl="0"/>
            <a:r>
              <a:rPr lang="en-US">
                <a:sym typeface="Roboto"/>
              </a:rPr>
              <a:t>You might have found this project surprisingly difficult! Even if the egg survives the first few drops, you might start to see wear and tear on your helmet. Taped or glued joints could start to come apart, materials might start to bend or snap, and cushioning materials like cotton balls might become compacted, decreasing their effectiveness over time. </a:t>
            </a:r>
            <a:br>
              <a:rPr lang="en-US">
                <a:sym typeface="Roboto"/>
              </a:rPr>
            </a:br>
            <a:endParaRPr lang="en-US">
              <a:sym typeface="Roboto"/>
            </a:endParaRPr>
          </a:p>
          <a:p>
            <a:pPr lvl="0"/>
            <a:r>
              <a:rPr lang="en-US">
                <a:sym typeface="Roboto"/>
              </a:rPr>
              <a:t>In addition to protecting the egg, a successful re-usable device will need to minimize and distribute impact forces when landing. This means spreading the impact out over a large surface or multiple points. Testing and observing your design allows you to identify weak spots that can be fixed in future designs. This process of repeatedly designing, building, and testing—called iteration—is used by real engineers!</a:t>
            </a:r>
          </a:p>
        </p:txBody>
      </p:sp>
    </p:spTree>
    <p:extLst>
      <p:ext uri="{BB962C8B-B14F-4D97-AF65-F5344CB8AC3E}">
        <p14:creationId xmlns:p14="http://schemas.microsoft.com/office/powerpoint/2010/main" val="413856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2554-B3DB-B4FE-1516-DA0149E4E177}"/>
              </a:ext>
            </a:extLst>
          </p:cNvPr>
          <p:cNvSpPr>
            <a:spLocks noGrp="1"/>
          </p:cNvSpPr>
          <p:nvPr>
            <p:ph type="title"/>
          </p:nvPr>
        </p:nvSpPr>
        <p:spPr/>
        <p:txBody>
          <a:bodyPr/>
          <a:lstStyle/>
          <a:p>
            <a:r>
              <a:rPr lang="en-US">
                <a:sym typeface="Roboto"/>
              </a:rPr>
              <a:t>Digging Deeper</a:t>
            </a:r>
            <a:endParaRPr lang="en-US"/>
          </a:p>
        </p:txBody>
      </p:sp>
      <p:sp>
        <p:nvSpPr>
          <p:cNvPr id="3" name="Content Placeholder 2">
            <a:extLst>
              <a:ext uri="{FF2B5EF4-FFF2-40B4-BE49-F238E27FC236}">
                <a16:creationId xmlns:a16="http://schemas.microsoft.com/office/drawing/2014/main" id="{03DD0E5A-9DA8-A9EA-20F0-A6ED9E31C259}"/>
              </a:ext>
            </a:extLst>
          </p:cNvPr>
          <p:cNvSpPr>
            <a:spLocks noGrp="1"/>
          </p:cNvSpPr>
          <p:nvPr>
            <p:ph idx="1"/>
          </p:nvPr>
        </p:nvSpPr>
        <p:spPr>
          <a:xfrm>
            <a:off x="457199" y="1737360"/>
            <a:ext cx="8229600" cy="2410570"/>
          </a:xfrm>
        </p:spPr>
        <p:txBody>
          <a:bodyPr/>
          <a:lstStyle/>
          <a:p>
            <a:pPr lvl="0"/>
            <a:r>
              <a:rPr lang="en-US">
                <a:sym typeface="Roboto"/>
              </a:rPr>
              <a:t>Do you notice any "weak spots" or parts of the lander that did not perform as you expected? How could you change the lander to improve its performance?</a:t>
            </a:r>
          </a:p>
          <a:p>
            <a:pPr lvl="0"/>
            <a:r>
              <a:rPr lang="en-US">
                <a:sym typeface="Roboto"/>
              </a:rPr>
              <a:t>Using your observations, build a second, improved prototype of your lander and test it following the same process.</a:t>
            </a:r>
          </a:p>
          <a:p>
            <a:pPr lvl="0"/>
            <a:r>
              <a:rPr lang="en-US">
                <a:sym typeface="Roboto"/>
              </a:rPr>
              <a:t>Does your improved lander survive more drops than your original?</a:t>
            </a:r>
          </a:p>
          <a:p>
            <a:pPr lvl="0"/>
            <a:r>
              <a:rPr lang="en-US" b="1">
                <a:solidFill>
                  <a:schemeClr val="accent1"/>
                </a:solidFill>
                <a:sym typeface="Roboto"/>
              </a:rPr>
              <a:t>Cleanup: </a:t>
            </a:r>
            <a:r>
              <a:rPr lang="en-US">
                <a:sym typeface="Roboto"/>
              </a:rPr>
              <a:t>Throw away any materials that are contaminated with raw egg. Use soap and water to clean up any raw egg that spilled on surfaces like floors or counters.</a:t>
            </a:r>
          </a:p>
        </p:txBody>
      </p:sp>
    </p:spTree>
    <p:extLst>
      <p:ext uri="{BB962C8B-B14F-4D97-AF65-F5344CB8AC3E}">
        <p14:creationId xmlns:p14="http://schemas.microsoft.com/office/powerpoint/2010/main" val="173993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81C80D-47C3-51F5-AC01-FE85C1A8D8AE}"/>
              </a:ext>
            </a:extLst>
          </p:cNvPr>
          <p:cNvSpPr>
            <a:spLocks noGrp="1"/>
          </p:cNvSpPr>
          <p:nvPr>
            <p:ph type="title"/>
          </p:nvPr>
        </p:nvSpPr>
        <p:spPr/>
        <p:txBody>
          <a:bodyPr/>
          <a:lstStyle/>
          <a:p>
            <a:r>
              <a:rPr lang="en-US"/>
              <a:t>Digging Deeper (continued)</a:t>
            </a:r>
          </a:p>
        </p:txBody>
      </p:sp>
      <p:sp>
        <p:nvSpPr>
          <p:cNvPr id="6" name="Content Placeholder 5">
            <a:extLst>
              <a:ext uri="{FF2B5EF4-FFF2-40B4-BE49-F238E27FC236}">
                <a16:creationId xmlns:a16="http://schemas.microsoft.com/office/drawing/2014/main" id="{923142AD-5CFC-F4BB-0662-C74163E5D931}"/>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a:solidFill>
                  <a:srgbClr val="4B4B4B"/>
                </a:solidFill>
                <a:effectLst/>
                <a:latin typeface="Arial" panose="020B0604020202020204" pitchFamily="34" charset="0"/>
              </a:rPr>
              <a:t>This project is a great way to learn about several classical physics concepts. When you raise an egg off the ground, it gains gravitational potential energy. When you drop the egg, the potential energy is converted into kinetic energy; the energy of motion. When the egg hits the ground, some of that energy is converted to other forms, like sound or heat, and some of it goes into breaking the egg! A protective device that can safely absorb some of this energy can help prevent the egg from breaking. The higher you start the egg, the more energy it will have—so you need to absorb more energy to keep it from breaking.</a:t>
            </a:r>
            <a:r>
              <a:rPr lang="en-US" b="0" i="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a:solidFill>
                  <a:srgbClr val="4B4B4B"/>
                </a:solidFill>
                <a:effectLst/>
                <a:latin typeface="Arial" panose="020B0604020202020204" pitchFamily="34" charset="0"/>
              </a:rPr>
              <a:t>You can also think about this in terms of Newton's second law of motion. When the egg hits the ground, it rapidly decelerates (its speed changes). Objects that experience high accelerations or decelerations feel very high forces, which can cause them to break. If you can slow down the egg's crash landing by cushioning it (or adding a parachute, so it isn't going as fast to begin with), then you will reduce the force felt by the egg and decrease its odds of breaking.</a:t>
            </a:r>
            <a:r>
              <a:rPr lang="en-US" b="0" i="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a:solidFill>
                  <a:srgbClr val="4B4B4B"/>
                </a:solidFill>
                <a:effectLst/>
                <a:latin typeface="Arial" panose="020B0604020202020204" pitchFamily="34" charset="0"/>
              </a:rPr>
              <a:t>What does all this have to do with sports? Helmets designed to handle major crash energy generally contain a layer of crushable foam. When you crash and hit a hard surface, the foam part of a helmet crushes, controlling the crash energy and extending your head's stopping time by about six thousandths of a second (6 </a:t>
            </a:r>
            <a:r>
              <a:rPr lang="en-US" b="0" i="0" u="none" strike="noStrike" err="1">
                <a:solidFill>
                  <a:srgbClr val="4B4B4B"/>
                </a:solidFill>
                <a:effectLst/>
                <a:latin typeface="Arial" panose="020B0604020202020204" pitchFamily="34" charset="0"/>
              </a:rPr>
              <a:t>ms</a:t>
            </a:r>
            <a:r>
              <a:rPr lang="en-US" b="0" i="0" u="none" strike="noStrike">
                <a:solidFill>
                  <a:srgbClr val="4B4B4B"/>
                </a:solidFill>
                <a:effectLst/>
                <a:latin typeface="Arial" panose="020B0604020202020204" pitchFamily="34" charset="0"/>
              </a:rPr>
              <a:t>) to reduce the peak impact to the brain. Rotational forces and internal strains are likely to be reduced by the crushing.</a:t>
            </a:r>
            <a:r>
              <a:rPr lang="en-US" b="0" i="0">
                <a:solidFill>
                  <a:srgbClr val="4B4B4B"/>
                </a:solidFill>
                <a:effectLst/>
                <a:latin typeface="Arial" panose="020B0604020202020204" pitchFamily="34" charset="0"/>
              </a:rPr>
              <a:t>​</a:t>
            </a:r>
          </a:p>
        </p:txBody>
      </p:sp>
    </p:spTree>
    <p:extLst>
      <p:ext uri="{BB962C8B-B14F-4D97-AF65-F5344CB8AC3E}">
        <p14:creationId xmlns:p14="http://schemas.microsoft.com/office/powerpoint/2010/main" val="404513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31A6-3914-71F8-0284-9440CAEFDBC0}"/>
              </a:ext>
            </a:extLst>
          </p:cNvPr>
          <p:cNvSpPr>
            <a:spLocks noGrp="1"/>
          </p:cNvSpPr>
          <p:nvPr>
            <p:ph type="title"/>
          </p:nvPr>
        </p:nvSpPr>
        <p:spPr>
          <a:xfrm>
            <a:off x="457199" y="822960"/>
            <a:ext cx="5760720" cy="731520"/>
          </a:xfrm>
        </p:spPr>
        <p:txBody>
          <a:bodyPr/>
          <a:lstStyle/>
          <a:p>
            <a:r>
              <a:rPr lang="en-US">
                <a:sym typeface="Roboto"/>
              </a:rPr>
              <a:t>Safety</a:t>
            </a:r>
            <a:endParaRPr lang="en-US"/>
          </a:p>
        </p:txBody>
      </p:sp>
      <p:sp>
        <p:nvSpPr>
          <p:cNvPr id="3" name="Content Placeholder 2">
            <a:extLst>
              <a:ext uri="{FF2B5EF4-FFF2-40B4-BE49-F238E27FC236}">
                <a16:creationId xmlns:a16="http://schemas.microsoft.com/office/drawing/2014/main" id="{CC651D2F-1E08-1452-8266-9E22FEEC9164}"/>
              </a:ext>
            </a:extLst>
          </p:cNvPr>
          <p:cNvSpPr>
            <a:spLocks noGrp="1"/>
          </p:cNvSpPr>
          <p:nvPr>
            <p:ph sz="half" idx="1"/>
          </p:nvPr>
        </p:nvSpPr>
        <p:spPr>
          <a:xfrm>
            <a:off x="457200" y="2849563"/>
            <a:ext cx="5125093" cy="3276600"/>
          </a:xfrm>
        </p:spPr>
        <p:txBody>
          <a:bodyPr/>
          <a:lstStyle/>
          <a:p>
            <a:pPr marL="0" lvl="0" indent="0">
              <a:buNone/>
            </a:pPr>
            <a:r>
              <a:rPr lang="en-US" b="1">
                <a:solidFill>
                  <a:schemeClr val="accent1"/>
                </a:solidFill>
                <a:sym typeface="Roboto"/>
              </a:rPr>
              <a:t>What kinds of innovation would…</a:t>
            </a:r>
          </a:p>
          <a:p>
            <a:r>
              <a:rPr lang="en-US"/>
              <a:t>Improve the quality of food?</a:t>
            </a:r>
          </a:p>
          <a:p>
            <a:r>
              <a:rPr lang="en-US"/>
              <a:t>Prevent young children from accidental injuries?</a:t>
            </a:r>
          </a:p>
          <a:p>
            <a:r>
              <a:rPr lang="en-US"/>
              <a:t>Reduce the risk of injury on construction sites?</a:t>
            </a:r>
          </a:p>
          <a:p>
            <a:r>
              <a:rPr lang="en-US"/>
              <a:t>Advance the tools used to heal from a sports injury?</a:t>
            </a:r>
          </a:p>
          <a:p>
            <a:r>
              <a:rPr lang="en-US"/>
              <a:t>Prevent identity theft?</a:t>
            </a:r>
          </a:p>
          <a:p>
            <a:r>
              <a:rPr lang="en-US"/>
              <a:t>Make buildings or transportation methods more durable or reliable?</a:t>
            </a:r>
          </a:p>
          <a:p>
            <a:r>
              <a:rPr lang="en-US"/>
              <a:t>Improve safety in your community?</a:t>
            </a:r>
          </a:p>
          <a:p>
            <a:r>
              <a:rPr lang="en-US"/>
              <a:t>Improve safety in schools?</a:t>
            </a:r>
          </a:p>
        </p:txBody>
      </p:sp>
      <p:sp>
        <p:nvSpPr>
          <p:cNvPr id="4" name="Content Placeholder 3">
            <a:extLst>
              <a:ext uri="{FF2B5EF4-FFF2-40B4-BE49-F238E27FC236}">
                <a16:creationId xmlns:a16="http://schemas.microsoft.com/office/drawing/2014/main" id="{DFCE09A2-C107-42E0-E161-B2AE4E31CE7F}"/>
              </a:ext>
            </a:extLst>
          </p:cNvPr>
          <p:cNvSpPr>
            <a:spLocks noGrp="1"/>
          </p:cNvSpPr>
          <p:nvPr>
            <p:ph sz="half" idx="2"/>
          </p:nvPr>
        </p:nvSpPr>
        <p:spPr>
          <a:xfrm>
            <a:off x="6060141" y="2849236"/>
            <a:ext cx="2626658" cy="3277781"/>
          </a:xfrm>
        </p:spPr>
        <p:txBody>
          <a:bodyPr/>
          <a:lstStyle/>
          <a:p>
            <a:pPr marL="0" indent="0">
              <a:buNone/>
            </a:pPr>
            <a:r>
              <a:rPr lang="en-US">
                <a:sym typeface="Roboto"/>
              </a:rPr>
              <a:t>For inspiration, take a look at these 3M Young Scientist Challenge alumni:</a:t>
            </a:r>
          </a:p>
          <a:p>
            <a:pPr marL="0" indent="0">
              <a:buNone/>
            </a:pPr>
            <a:endParaRPr lang="en-US">
              <a:sym typeface="Roboto"/>
            </a:endParaRPr>
          </a:p>
          <a:p>
            <a:pPr marL="0" indent="0">
              <a:buNone/>
            </a:pPr>
            <a:r>
              <a:rPr lang="en-US"/>
              <a:t>2023 finalist​</a:t>
            </a:r>
            <a:br>
              <a:rPr lang="en-US"/>
            </a:br>
            <a:r>
              <a:rPr lang="en-US">
                <a:hlinkClick r:id="rId2"/>
              </a:rPr>
              <a:t>Anish Kosaraju</a:t>
            </a:r>
            <a:endParaRPr lang="en-US"/>
          </a:p>
          <a:p>
            <a:pPr marL="0" indent="0">
              <a:buNone/>
            </a:pPr>
            <a:r>
              <a:rPr lang="en-US"/>
              <a:t>​</a:t>
            </a:r>
            <a:br>
              <a:rPr lang="en-US"/>
            </a:br>
            <a:endParaRPr lang="en-US"/>
          </a:p>
          <a:p>
            <a:pPr marL="0" indent="0">
              <a:buNone/>
            </a:pPr>
            <a:r>
              <a:rPr lang="en-US"/>
              <a:t>2017 Finalist ​</a:t>
            </a:r>
            <a:br>
              <a:rPr lang="en-US"/>
            </a:br>
            <a:r>
              <a:rPr lang="en-US">
                <a:hlinkClick r:id="rId3"/>
              </a:rPr>
              <a:t>Gitanjali Rao</a:t>
            </a:r>
            <a:endParaRPr lang="en-US"/>
          </a:p>
        </p:txBody>
      </p:sp>
      <p:sp>
        <p:nvSpPr>
          <p:cNvPr id="5" name="Content Placeholder 4">
            <a:extLst>
              <a:ext uri="{FF2B5EF4-FFF2-40B4-BE49-F238E27FC236}">
                <a16:creationId xmlns:a16="http://schemas.microsoft.com/office/drawing/2014/main" id="{51F0AB87-4B2E-25A2-2167-50190EE3412B}"/>
              </a:ext>
            </a:extLst>
          </p:cNvPr>
          <p:cNvSpPr>
            <a:spLocks noGrp="1"/>
          </p:cNvSpPr>
          <p:nvPr>
            <p:ph sz="half" idx="10"/>
          </p:nvPr>
        </p:nvSpPr>
        <p:spPr>
          <a:xfrm>
            <a:off x="457198" y="1737360"/>
            <a:ext cx="8229601" cy="875852"/>
          </a:xfrm>
        </p:spPr>
        <p:txBody>
          <a:bodyPr/>
          <a:lstStyle/>
          <a:p>
            <a:r>
              <a:rPr lang="en-US">
                <a:sym typeface="Roboto"/>
              </a:rPr>
              <a:t>Whether you’re on the sports field or crossing the street, safety should always come first. Through science, we can improve safety measures in our everyday lives and help make the things we do and consume safer and cleaner for everyone.</a:t>
            </a:r>
            <a:endParaRPr lang="en-US"/>
          </a:p>
        </p:txBody>
      </p:sp>
      <p:pic>
        <p:nvPicPr>
          <p:cNvPr id="6" name="Picture 5">
            <a:extLst>
              <a:ext uri="{FF2B5EF4-FFF2-40B4-BE49-F238E27FC236}">
                <a16:creationId xmlns:a16="http://schemas.microsoft.com/office/drawing/2014/main" id="{D3722E48-AFA2-C29E-EC78-A3340078EFA5}"/>
              </a:ext>
            </a:extLst>
          </p:cNvPr>
          <p:cNvPicPr>
            <a:picLocks noChangeAspect="1"/>
          </p:cNvPicPr>
          <p:nvPr/>
        </p:nvPicPr>
        <p:blipFill>
          <a:blip r:embed="rId4"/>
          <a:srcRect/>
          <a:stretch/>
        </p:blipFill>
        <p:spPr>
          <a:xfrm>
            <a:off x="7693948" y="3976314"/>
            <a:ext cx="805996" cy="805996"/>
          </a:xfrm>
          <a:prstGeom prst="rect">
            <a:avLst/>
          </a:prstGeom>
        </p:spPr>
      </p:pic>
      <p:pic>
        <p:nvPicPr>
          <p:cNvPr id="7" name="Picture 6">
            <a:extLst>
              <a:ext uri="{FF2B5EF4-FFF2-40B4-BE49-F238E27FC236}">
                <a16:creationId xmlns:a16="http://schemas.microsoft.com/office/drawing/2014/main" id="{03D2D108-1451-6890-F9DF-F37E26E5991B}"/>
              </a:ext>
            </a:extLst>
          </p:cNvPr>
          <p:cNvPicPr>
            <a:picLocks noChangeAspect="1"/>
          </p:cNvPicPr>
          <p:nvPr/>
        </p:nvPicPr>
        <p:blipFill>
          <a:blip r:embed="rId5"/>
          <a:srcRect/>
          <a:stretch/>
        </p:blipFill>
        <p:spPr>
          <a:xfrm>
            <a:off x="7693948" y="5065643"/>
            <a:ext cx="805996" cy="805996"/>
          </a:xfrm>
          <a:prstGeom prst="rect">
            <a:avLst/>
          </a:prstGeom>
        </p:spPr>
      </p:pic>
    </p:spTree>
    <p:extLst>
      <p:ext uri="{BB962C8B-B14F-4D97-AF65-F5344CB8AC3E}">
        <p14:creationId xmlns:p14="http://schemas.microsoft.com/office/powerpoint/2010/main" val="209020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r>
              <a:rPr lang="en-US">
                <a:sym typeface="Roboto"/>
              </a:rPr>
              <a:t>Station 3</a:t>
            </a:r>
            <a:br>
              <a:rPr lang="en-US">
                <a:sym typeface="Roboto"/>
              </a:rPr>
            </a:br>
            <a:r>
              <a:rPr lang="en-US" sz="3200">
                <a:sym typeface="Roboto"/>
              </a:rPr>
              <a:t>Automotive Innovation Challenge: How Do Self-Driving Cars Know What to Do?</a:t>
            </a:r>
            <a:endParaRPr lang="en-US" sz="320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3" y="3291840"/>
            <a:ext cx="3951617" cy="2651760"/>
          </a:xfrm>
        </p:spPr>
        <p:txBody>
          <a:bodyPr/>
          <a:lstStyle/>
          <a:p>
            <a:pPr algn="l"/>
            <a:r>
              <a:rPr lang="en-US" sz="1800" i="0">
                <a:sym typeface="Roboto"/>
              </a:rPr>
              <a:t>How do driverless cars know what to do at an intersection? How do they know when they should stop and when it is their turn to go? What about yielding to pedestrians? In this activity, you will write your own algorithm, or list of steps, for a driverless car to follow when navigating through various road scenarios like stop signs, traffic lights, and roundabouts (traffic circles).</a:t>
            </a:r>
          </a:p>
        </p:txBody>
      </p:sp>
      <p:pic>
        <p:nvPicPr>
          <p:cNvPr id="3" name="Google Shape;151;g18d6b191aae_0_71">
            <a:extLst>
              <a:ext uri="{FF2B5EF4-FFF2-40B4-BE49-F238E27FC236}">
                <a16:creationId xmlns:a16="http://schemas.microsoft.com/office/drawing/2014/main" id="{AA9A9C6C-BD1D-C7DE-774E-B7B4368DEDC2}"/>
              </a:ext>
            </a:extLst>
          </p:cNvPr>
          <p:cNvPicPr preferRelativeResize="0"/>
          <p:nvPr/>
        </p:nvPicPr>
        <p:blipFill rotWithShape="1">
          <a:blip r:embed="rId2">
            <a:alphaModFix/>
          </a:blip>
          <a:srcRect/>
          <a:stretch/>
        </p:blipFill>
        <p:spPr>
          <a:xfrm>
            <a:off x="4784377" y="3291840"/>
            <a:ext cx="3739239" cy="2102400"/>
          </a:xfrm>
          <a:prstGeom prst="rect">
            <a:avLst/>
          </a:prstGeom>
          <a:noFill/>
          <a:ln>
            <a:noFill/>
          </a:ln>
        </p:spPr>
      </p:pic>
    </p:spTree>
    <p:extLst>
      <p:ext uri="{BB962C8B-B14F-4D97-AF65-F5344CB8AC3E}">
        <p14:creationId xmlns:p14="http://schemas.microsoft.com/office/powerpoint/2010/main" val="327699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38F15-AF07-F36D-426B-BB0287D08EB1}"/>
              </a:ext>
            </a:extLst>
          </p:cNvPr>
          <p:cNvSpPr>
            <a:spLocks noGrp="1"/>
          </p:cNvSpPr>
          <p:nvPr>
            <p:ph type="title"/>
          </p:nvPr>
        </p:nvSpPr>
        <p:spPr>
          <a:xfrm>
            <a:off x="457199" y="822960"/>
            <a:ext cx="5760720" cy="731520"/>
          </a:xfrm>
        </p:spPr>
        <p:txBody>
          <a:bodyPr/>
          <a:lstStyle/>
          <a:p>
            <a:pPr lvl="0"/>
            <a:r>
              <a:rPr lang="en-US">
                <a:sym typeface="Roboto"/>
              </a:rPr>
              <a:t>3M Week of Innovation</a:t>
            </a:r>
          </a:p>
        </p:txBody>
      </p:sp>
      <p:sp>
        <p:nvSpPr>
          <p:cNvPr id="9" name="Content Placeholder 8">
            <a:extLst>
              <a:ext uri="{FF2B5EF4-FFF2-40B4-BE49-F238E27FC236}">
                <a16:creationId xmlns:a16="http://schemas.microsoft.com/office/drawing/2014/main" id="{054B2F6B-DB6D-382A-BB3D-B04241CD82F8}"/>
              </a:ext>
            </a:extLst>
          </p:cNvPr>
          <p:cNvSpPr>
            <a:spLocks noGrp="1"/>
          </p:cNvSpPr>
          <p:nvPr>
            <p:ph idx="1"/>
          </p:nvPr>
        </p:nvSpPr>
        <p:spPr>
          <a:xfrm>
            <a:off x="457199" y="1737360"/>
            <a:ext cx="8229600" cy="4389120"/>
          </a:xfrm>
        </p:spPr>
        <p:txBody>
          <a:bodyPr numCol="1"/>
          <a:lstStyle/>
          <a:p>
            <a:pPr marL="0" indent="0">
              <a:buNone/>
            </a:pPr>
            <a:r>
              <a:rPr lang="en-US" b="1">
                <a:solidFill>
                  <a:schemeClr val="accent1"/>
                </a:solidFill>
              </a:rPr>
              <a:t>How can innovations solve everyday problems?</a:t>
            </a:r>
          </a:p>
          <a:p>
            <a:pPr marL="0" indent="0">
              <a:buNone/>
            </a:pPr>
            <a:r>
              <a:rPr lang="en-US">
                <a:sym typeface="Roboto"/>
              </a:rPr>
              <a:t>The state of science around the world is very complex. However, many people are curious and hopeful that science will help make the world a better place for future generations. This 3M Week of Innovation was created to help you think about how you can solve problems that you see impacting the world around you. </a:t>
            </a:r>
          </a:p>
          <a:p>
            <a:pPr marL="0" indent="0">
              <a:buNone/>
            </a:pPr>
            <a:r>
              <a:rPr lang="en-US">
                <a:sym typeface="Roboto"/>
              </a:rPr>
              <a:t>As you participate in this 3M Week of Innovation, hopefully you are inspired to consider how you can solve a problem and develop a concept that might revolutionize the way we live our lives. Your ideas can become a submission for the 3M Young Scientist Challenge. </a:t>
            </a:r>
            <a:endParaRPr lang="en-US"/>
          </a:p>
          <a:p>
            <a:pPr marL="0" indent="0">
              <a:buNone/>
            </a:pPr>
            <a:r>
              <a:rPr lang="en-US">
                <a:sym typeface="Roboto"/>
              </a:rPr>
              <a:t>Remember that your solution must be a new innovation or idea, and cannot simply be a new use for an existing product. The challenges are designed around the entry topic areas: Robotics, Home Improvement, Automotive, Safety, AR/VR, and Climate Tech.</a:t>
            </a:r>
            <a:endParaRPr lang="en-US"/>
          </a:p>
        </p:txBody>
      </p:sp>
    </p:spTree>
    <p:extLst>
      <p:ext uri="{BB962C8B-B14F-4D97-AF65-F5344CB8AC3E}">
        <p14:creationId xmlns:p14="http://schemas.microsoft.com/office/powerpoint/2010/main" val="151070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5F28AE-15FB-BB67-113E-62258CCA75B4}"/>
              </a:ext>
            </a:extLst>
          </p:cNvPr>
          <p:cNvSpPr>
            <a:spLocks noGrp="1"/>
          </p:cNvSpPr>
          <p:nvPr>
            <p:ph type="title"/>
          </p:nvPr>
        </p:nvSpPr>
        <p:spPr/>
        <p:txBody>
          <a:bodyPr/>
          <a:lstStyle/>
          <a:p>
            <a:r>
              <a:rPr lang="en-US">
                <a:sym typeface="Roboto"/>
              </a:rPr>
              <a:t>Prep Work</a:t>
            </a:r>
            <a:endParaRPr lang="en-US"/>
          </a:p>
        </p:txBody>
      </p:sp>
      <p:sp>
        <p:nvSpPr>
          <p:cNvPr id="5" name="Content Placeholder 4">
            <a:extLst>
              <a:ext uri="{FF2B5EF4-FFF2-40B4-BE49-F238E27FC236}">
                <a16:creationId xmlns:a16="http://schemas.microsoft.com/office/drawing/2014/main" id="{EC8DB6B3-723A-D83C-ABDD-99A6E5E3CA6A}"/>
              </a:ext>
            </a:extLst>
          </p:cNvPr>
          <p:cNvSpPr>
            <a:spLocks noGrp="1"/>
          </p:cNvSpPr>
          <p:nvPr>
            <p:ph idx="1"/>
          </p:nvPr>
        </p:nvSpPr>
        <p:spPr/>
        <p:txBody>
          <a:bodyPr/>
          <a:lstStyle/>
          <a:p>
            <a:pPr lvl="0"/>
            <a:r>
              <a:rPr lang="en-US">
                <a:sym typeface="Roboto"/>
              </a:rPr>
              <a:t>There are many "rules of the road" that drivers must follow in order to drive safely. For example, they must stay between the lines, not drive over the speed limit, and not get too close to the car in front of them.</a:t>
            </a:r>
          </a:p>
          <a:p>
            <a:pPr lvl="0"/>
            <a:r>
              <a:rPr lang="en-US">
                <a:sym typeface="Roboto"/>
              </a:rPr>
              <a:t>You might know some of these rules if you have paid attention while riding in a car. For example, you probably know that a red light means stop and a green light means go. The next time you are riding in a car, try to observe what rules the driver follows.</a:t>
            </a:r>
          </a:p>
          <a:p>
            <a:pPr lvl="0"/>
            <a:r>
              <a:rPr lang="en-US">
                <a:sym typeface="Roboto"/>
              </a:rPr>
              <a:t>Certain types of roads and intersections have specific rules. For example, take a four-way intersection with stop signs and pedestrian crosswalks (see picture on slide 23). </a:t>
            </a:r>
            <a:br>
              <a:rPr lang="en-US">
                <a:sym typeface="Roboto"/>
              </a:rPr>
            </a:br>
            <a:br>
              <a:rPr lang="en-US">
                <a:sym typeface="Roboto"/>
              </a:rPr>
            </a:br>
            <a:br>
              <a:rPr lang="en-US">
                <a:sym typeface="Roboto"/>
              </a:rPr>
            </a:br>
            <a:r>
              <a:rPr lang="en-US">
                <a:sym typeface="Roboto"/>
              </a:rPr>
              <a:t>Cars driving through this intersection have to follow several rules:</a:t>
            </a:r>
          </a:p>
          <a:p>
            <a:pPr lvl="1"/>
            <a:r>
              <a:rPr lang="en-US">
                <a:sym typeface="Roboto"/>
              </a:rPr>
              <a:t>Stop at the stop sign.</a:t>
            </a:r>
          </a:p>
          <a:p>
            <a:pPr lvl="1"/>
            <a:r>
              <a:rPr lang="en-US">
                <a:sym typeface="Roboto"/>
              </a:rPr>
              <a:t>If there are other cars that got to the intersection before you, let them go through the intersection first.</a:t>
            </a:r>
          </a:p>
          <a:p>
            <a:pPr lvl="1"/>
            <a:r>
              <a:rPr lang="en-US">
                <a:sym typeface="Roboto"/>
              </a:rPr>
              <a:t>If there are pedestrians waiting to cross in a crosswalk, let them go first.</a:t>
            </a:r>
          </a:p>
          <a:p>
            <a:pPr lvl="0"/>
            <a:r>
              <a:rPr lang="en-US">
                <a:sym typeface="Roboto"/>
              </a:rPr>
              <a:t>Driverless cars, also called self-driving cars or autonomous vehicles, also have to follow all these rules.</a:t>
            </a:r>
          </a:p>
          <a:p>
            <a:pPr lvl="0"/>
            <a:r>
              <a:rPr lang="en-US">
                <a:sym typeface="Roboto"/>
              </a:rPr>
              <a:t>A driverless car is controlled by a computer program instead of a human driver. It uses cameras and electronic sensors to see the world around it, detecting things like the road, traffic signs, other cars, and pedestrians.</a:t>
            </a:r>
          </a:p>
        </p:txBody>
      </p:sp>
    </p:spTree>
    <p:extLst>
      <p:ext uri="{BB962C8B-B14F-4D97-AF65-F5344CB8AC3E}">
        <p14:creationId xmlns:p14="http://schemas.microsoft.com/office/powerpoint/2010/main" val="356537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5F28AE-15FB-BB67-113E-62258CCA75B4}"/>
              </a:ext>
            </a:extLst>
          </p:cNvPr>
          <p:cNvSpPr>
            <a:spLocks noGrp="1"/>
          </p:cNvSpPr>
          <p:nvPr>
            <p:ph type="title"/>
          </p:nvPr>
        </p:nvSpPr>
        <p:spPr/>
        <p:txBody>
          <a:bodyPr/>
          <a:lstStyle/>
          <a:p>
            <a:r>
              <a:rPr lang="en-US">
                <a:sym typeface="Roboto"/>
              </a:rPr>
              <a:t>Prep Work (continued)</a:t>
            </a:r>
            <a:endParaRPr lang="en-US"/>
          </a:p>
        </p:txBody>
      </p:sp>
      <p:sp>
        <p:nvSpPr>
          <p:cNvPr id="5" name="Content Placeholder 4">
            <a:extLst>
              <a:ext uri="{FF2B5EF4-FFF2-40B4-BE49-F238E27FC236}">
                <a16:creationId xmlns:a16="http://schemas.microsoft.com/office/drawing/2014/main" id="{EC8DB6B3-723A-D83C-ABDD-99A6E5E3CA6A}"/>
              </a:ext>
            </a:extLst>
          </p:cNvPr>
          <p:cNvSpPr>
            <a:spLocks noGrp="1"/>
          </p:cNvSpPr>
          <p:nvPr>
            <p:ph idx="1"/>
          </p:nvPr>
        </p:nvSpPr>
        <p:spPr>
          <a:xfrm>
            <a:off x="457199" y="1645920"/>
            <a:ext cx="8474766" cy="4480560"/>
          </a:xfrm>
        </p:spPr>
        <p:txBody>
          <a:bodyPr/>
          <a:lstStyle/>
          <a:p>
            <a:pPr lvl="0"/>
            <a:r>
              <a:rPr lang="en-US">
                <a:sym typeface="Roboto"/>
              </a:rPr>
              <a:t>Computer scientists write computer programs that tell the car what to do. These programs consist of a set of steps called an algorithm.</a:t>
            </a:r>
          </a:p>
          <a:p>
            <a:pPr lvl="0"/>
            <a:r>
              <a:rPr lang="en-US">
                <a:sym typeface="Roboto"/>
              </a:rPr>
              <a:t>Sometimes algorithms are represented graphically with a flowchart. A flowchart uses blocks of text and arrows to show what should happen next. This flowchart represents an algorithm that uses the rules in Step 2 to tell a car how to drive straight through the intersection.</a:t>
            </a:r>
          </a:p>
          <a:p>
            <a:r>
              <a:rPr lang="en-US">
                <a:sym typeface="Roboto"/>
              </a:rPr>
              <a:t>Note that flowcharts use specific symbols for different things. A rectangle represents an action, like "stop" or "drive forward." Diamonds represent questions or decisions, like "Are we at the stop sign?" Rectangles with rounded corners represent the beginning and end of the algorithm, i.e. the "start" and "finish" blocks.</a:t>
            </a:r>
          </a:p>
          <a:p>
            <a:pPr lvl="0"/>
            <a:endParaRPr lang="en-US">
              <a:sym typeface="Roboto"/>
            </a:endParaRPr>
          </a:p>
        </p:txBody>
      </p:sp>
      <p:pic>
        <p:nvPicPr>
          <p:cNvPr id="4" name="Google Shape;170;g18d6b191aae_0_105">
            <a:extLst>
              <a:ext uri="{FF2B5EF4-FFF2-40B4-BE49-F238E27FC236}">
                <a16:creationId xmlns:a16="http://schemas.microsoft.com/office/drawing/2014/main" id="{ED8ED4A5-DD86-C235-9276-87CEB40EA5F6}"/>
              </a:ext>
            </a:extLst>
          </p:cNvPr>
          <p:cNvPicPr preferRelativeResize="0">
            <a:picLocks/>
          </p:cNvPicPr>
          <p:nvPr/>
        </p:nvPicPr>
        <p:blipFill rotWithShape="1">
          <a:blip r:embed="rId2">
            <a:alphaModFix/>
          </a:blip>
          <a:srcRect/>
          <a:stretch/>
        </p:blipFill>
        <p:spPr>
          <a:xfrm>
            <a:off x="4843409" y="1737359"/>
            <a:ext cx="3843391" cy="3474721"/>
          </a:xfrm>
          <a:prstGeom prst="rect">
            <a:avLst/>
          </a:prstGeom>
          <a:noFill/>
          <a:ln>
            <a:noFill/>
          </a:ln>
        </p:spPr>
      </p:pic>
    </p:spTree>
    <p:extLst>
      <p:ext uri="{BB962C8B-B14F-4D97-AF65-F5344CB8AC3E}">
        <p14:creationId xmlns:p14="http://schemas.microsoft.com/office/powerpoint/2010/main" val="185410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BDA5-4EB7-B036-D502-DF7E10132D1C}"/>
              </a:ext>
            </a:extLst>
          </p:cNvPr>
          <p:cNvSpPr>
            <a:spLocks noGrp="1"/>
          </p:cNvSpPr>
          <p:nvPr>
            <p:ph type="title"/>
          </p:nvPr>
        </p:nvSpPr>
        <p:spPr/>
        <p:txBody>
          <a:bodyPr/>
          <a:lstStyle/>
          <a:p>
            <a:r>
              <a:rPr lang="en-US">
                <a:sym typeface="Roboto"/>
              </a:rPr>
              <a:t>Instructions</a:t>
            </a:r>
            <a:endParaRPr lang="en-US"/>
          </a:p>
        </p:txBody>
      </p:sp>
      <p:sp>
        <p:nvSpPr>
          <p:cNvPr id="3" name="Content Placeholder 2">
            <a:extLst>
              <a:ext uri="{FF2B5EF4-FFF2-40B4-BE49-F238E27FC236}">
                <a16:creationId xmlns:a16="http://schemas.microsoft.com/office/drawing/2014/main" id="{8BDD6546-DF0D-CF43-83DF-58708A21FC65}"/>
              </a:ext>
            </a:extLst>
          </p:cNvPr>
          <p:cNvSpPr>
            <a:spLocks noGrp="1"/>
          </p:cNvSpPr>
          <p:nvPr>
            <p:ph idx="1"/>
          </p:nvPr>
        </p:nvSpPr>
        <p:spPr/>
        <p:txBody>
          <a:bodyPr numCol="2" spcCol="182880"/>
          <a:lstStyle/>
          <a:p>
            <a:pPr lvl="0"/>
            <a:r>
              <a:rPr lang="en-US">
                <a:sym typeface="Roboto"/>
              </a:rPr>
              <a:t>Look at the </a:t>
            </a:r>
            <a:r>
              <a:rPr lang="en-US">
                <a:sym typeface="Roboto"/>
                <a:hlinkClick r:id="rId2"/>
              </a:rPr>
              <a:t>driverless-car-scenarios</a:t>
            </a:r>
            <a:r>
              <a:rPr lang="en-US">
                <a:sym typeface="Roboto"/>
              </a:rPr>
              <a:t>. It contains top-down views of three different types of intersections.</a:t>
            </a:r>
          </a:p>
          <a:p>
            <a:pPr lvl="0"/>
            <a:r>
              <a:rPr lang="en-US">
                <a:sym typeface="Roboto"/>
              </a:rPr>
              <a:t>For each type of intersection, make a flowchart based on rules that would help a driverless car get safely from one side of the intersection to the other.</a:t>
            </a:r>
          </a:p>
          <a:p>
            <a:pPr lvl="0"/>
            <a:r>
              <a:rPr lang="en-US">
                <a:sym typeface="Roboto"/>
              </a:rPr>
              <a:t>The Prep Work section shows an example flowchart for the intersection with stop signs, but you can make your own.</a:t>
            </a:r>
            <a:br>
              <a:rPr lang="en-US">
                <a:sym typeface="Roboto"/>
              </a:rPr>
            </a:br>
            <a:r>
              <a:rPr lang="en-US">
                <a:sym typeface="Roboto"/>
              </a:rPr>
              <a:t>Draw your entire flowchart on a piece of paper or a whiteboard. You can also write on sticky notes, put them on a whiteboard, and then draw arrows to connect them.</a:t>
            </a:r>
            <a:br>
              <a:rPr lang="en-US">
                <a:sym typeface="Roboto"/>
              </a:rPr>
            </a:br>
            <a:br>
              <a:rPr lang="en-US">
                <a:sym typeface="Roboto"/>
              </a:rPr>
            </a:br>
            <a:br>
              <a:rPr lang="en-US">
                <a:sym typeface="Roboto"/>
              </a:rPr>
            </a:br>
            <a:endParaRPr lang="en-US">
              <a:sym typeface="Roboto"/>
            </a:endParaRPr>
          </a:p>
          <a:p>
            <a:pPr lvl="0"/>
            <a:r>
              <a:rPr lang="en-US">
                <a:sym typeface="Roboto"/>
              </a:rPr>
              <a:t>Next, ask yourself what happens if other drivers do not follow the rules in each scenario. For example:</a:t>
            </a:r>
          </a:p>
          <a:p>
            <a:pPr lvl="1"/>
            <a:r>
              <a:rPr lang="en-US">
                <a:sym typeface="Roboto"/>
              </a:rPr>
              <a:t>For the intersection with stop signs, what happens if another car goes through the intersection without stopping first?</a:t>
            </a:r>
          </a:p>
          <a:p>
            <a:pPr lvl="1"/>
            <a:r>
              <a:rPr lang="en-US">
                <a:sym typeface="Roboto"/>
              </a:rPr>
              <a:t>For the intersection with traffic lights, what happens if another car drives through while the light is red instead of stopping?</a:t>
            </a:r>
          </a:p>
          <a:p>
            <a:pPr lvl="1"/>
            <a:r>
              <a:rPr lang="en-US">
                <a:sym typeface="Roboto"/>
              </a:rPr>
              <a:t>For the roundabout (traffic circle), what happens if your car is already in the roundabout and another car fails to yield to you (let you go first) when entering?</a:t>
            </a:r>
          </a:p>
        </p:txBody>
      </p:sp>
    </p:spTree>
    <p:extLst>
      <p:ext uri="{BB962C8B-B14F-4D97-AF65-F5344CB8AC3E}">
        <p14:creationId xmlns:p14="http://schemas.microsoft.com/office/powerpoint/2010/main" val="3379757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FA556E-CF33-DC6F-4677-6A8034A20908}"/>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03736A19-A42C-6A66-3D0D-165C500B12A5}"/>
              </a:ext>
            </a:extLst>
          </p:cNvPr>
          <p:cNvSpPr>
            <a:spLocks noGrp="1"/>
          </p:cNvSpPr>
          <p:nvPr>
            <p:ph idx="1"/>
          </p:nvPr>
        </p:nvSpPr>
        <p:spPr>
          <a:xfrm>
            <a:off x="457199" y="1645920"/>
            <a:ext cx="8229600" cy="2820063"/>
          </a:xfrm>
        </p:spPr>
        <p:txBody>
          <a:bodyPr/>
          <a:lstStyle/>
          <a:p>
            <a:pPr lvl="0"/>
            <a:r>
              <a:rPr lang="en-US" b="1">
                <a:sym typeface="Roboto"/>
              </a:rPr>
              <a:t>Can you modify your flowchart to account for unexpected behavior by other drivers or pedestrians? What about cyclists?</a:t>
            </a:r>
          </a:p>
          <a:p>
            <a:pPr lvl="0"/>
            <a:r>
              <a:rPr lang="en-US">
                <a:sym typeface="Roboto"/>
              </a:rPr>
              <a:t>Try moving the Finish point in each scenario. For example, have the vehicle make a left or right turn. (You might need to ask an adult for help with the rules of the road for each scenario.) Make a new flowchart. How does your flowchart need to change?</a:t>
            </a:r>
          </a:p>
          <a:p>
            <a:pPr lvl="0"/>
            <a:r>
              <a:rPr lang="en-US">
                <a:sym typeface="Roboto"/>
              </a:rPr>
              <a:t>Make a list of other things that might happen when driving. For example, what other objects might you encounter on or near the road? What types of objects would you swerve or brake to avoid (for example, a person or an animal), and which ones would you drive over (such as a small piece of trash)? How would you decide what to do?</a:t>
            </a:r>
          </a:p>
        </p:txBody>
      </p:sp>
    </p:spTree>
    <p:extLst>
      <p:ext uri="{BB962C8B-B14F-4D97-AF65-F5344CB8AC3E}">
        <p14:creationId xmlns:p14="http://schemas.microsoft.com/office/powerpoint/2010/main" val="4154779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3EC7-D2E3-ACD8-4936-224EA8544337}"/>
              </a:ext>
            </a:extLst>
          </p:cNvPr>
          <p:cNvSpPr>
            <a:spLocks noGrp="1"/>
          </p:cNvSpPr>
          <p:nvPr>
            <p:ph type="title"/>
          </p:nvPr>
        </p:nvSpPr>
        <p:spPr/>
        <p:txBody>
          <a:bodyPr/>
          <a:lstStyle/>
          <a:p>
            <a:r>
              <a:rPr lang="en-US"/>
              <a:t>Driverless Car Scenario 1</a:t>
            </a:r>
          </a:p>
        </p:txBody>
      </p:sp>
      <p:grpSp>
        <p:nvGrpSpPr>
          <p:cNvPr id="16" name="Group 15">
            <a:extLst>
              <a:ext uri="{FF2B5EF4-FFF2-40B4-BE49-F238E27FC236}">
                <a16:creationId xmlns:a16="http://schemas.microsoft.com/office/drawing/2014/main" id="{66B0FCD7-3B07-AA55-45C6-E5C4C2C47A1A}"/>
              </a:ext>
            </a:extLst>
          </p:cNvPr>
          <p:cNvGrpSpPr/>
          <p:nvPr/>
        </p:nvGrpSpPr>
        <p:grpSpPr>
          <a:xfrm>
            <a:off x="1192696" y="1856659"/>
            <a:ext cx="7494105" cy="4269819"/>
            <a:chOff x="983308" y="1737359"/>
            <a:chExt cx="7703493" cy="4389119"/>
          </a:xfrm>
        </p:grpSpPr>
        <p:pic>
          <p:nvPicPr>
            <p:cNvPr id="13" name="Google Shape;188;g18d6b191aae_0_142">
              <a:extLst>
                <a:ext uri="{FF2B5EF4-FFF2-40B4-BE49-F238E27FC236}">
                  <a16:creationId xmlns:a16="http://schemas.microsoft.com/office/drawing/2014/main" id="{1F03DDAD-FFAE-6A9C-C508-96F5BFCB84CC}"/>
                </a:ext>
              </a:extLst>
            </p:cNvPr>
            <p:cNvPicPr preferRelativeResize="0">
              <a:picLocks/>
            </p:cNvPicPr>
            <p:nvPr/>
          </p:nvPicPr>
          <p:blipFill rotWithShape="1">
            <a:blip r:embed="rId2">
              <a:alphaModFix/>
            </a:blip>
            <a:srcRect l="2939" r="3686"/>
            <a:stretch/>
          </p:blipFill>
          <p:spPr>
            <a:xfrm>
              <a:off x="1400756" y="1737359"/>
              <a:ext cx="7286045" cy="4389119"/>
            </a:xfrm>
            <a:prstGeom prst="rect">
              <a:avLst/>
            </a:prstGeom>
            <a:noFill/>
            <a:ln>
              <a:noFill/>
            </a:ln>
          </p:spPr>
        </p:pic>
        <p:sp>
          <p:nvSpPr>
            <p:cNvPr id="14" name="Rectangle 13">
              <a:extLst>
                <a:ext uri="{FF2B5EF4-FFF2-40B4-BE49-F238E27FC236}">
                  <a16:creationId xmlns:a16="http://schemas.microsoft.com/office/drawing/2014/main" id="{20494025-59D3-1095-76FC-1BA84FD9A845}"/>
                </a:ext>
              </a:extLst>
            </p:cNvPr>
            <p:cNvSpPr/>
            <p:nvPr/>
          </p:nvSpPr>
          <p:spPr>
            <a:xfrm>
              <a:off x="1162212" y="1737359"/>
              <a:ext cx="2429123" cy="807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FC14EF7-EE6B-582C-E72A-22708914DC5F}"/>
                </a:ext>
              </a:extLst>
            </p:cNvPr>
            <p:cNvSpPr/>
            <p:nvPr/>
          </p:nvSpPr>
          <p:spPr>
            <a:xfrm>
              <a:off x="983308" y="2134923"/>
              <a:ext cx="2429123" cy="807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Content Placeholder 11">
            <a:extLst>
              <a:ext uri="{FF2B5EF4-FFF2-40B4-BE49-F238E27FC236}">
                <a16:creationId xmlns:a16="http://schemas.microsoft.com/office/drawing/2014/main" id="{BB47E51F-A6FC-FBA9-CE07-D95AF133476B}"/>
              </a:ext>
            </a:extLst>
          </p:cNvPr>
          <p:cNvSpPr>
            <a:spLocks noGrp="1"/>
          </p:cNvSpPr>
          <p:nvPr>
            <p:ph idx="1"/>
          </p:nvPr>
        </p:nvSpPr>
        <p:spPr/>
        <p:txBody>
          <a:bodyPr/>
          <a:lstStyle/>
          <a:p>
            <a:pPr marL="0" indent="0">
              <a:buNone/>
            </a:pPr>
            <a:r>
              <a:rPr lang="en-US" b="1">
                <a:solidFill>
                  <a:schemeClr val="accent1"/>
                </a:solidFill>
              </a:rPr>
              <a:t>Stop signs and pedestrian </a:t>
            </a:r>
            <a:br>
              <a:rPr lang="en-US" b="1">
                <a:solidFill>
                  <a:schemeClr val="accent1"/>
                </a:solidFill>
              </a:rPr>
            </a:br>
            <a:r>
              <a:rPr lang="en-US" b="1">
                <a:solidFill>
                  <a:schemeClr val="accent1"/>
                </a:solidFill>
              </a:rPr>
              <a:t>crosswalks:</a:t>
            </a:r>
          </a:p>
          <a:p>
            <a:r>
              <a:rPr lang="en-US"/>
              <a:t>Wait for pedestrians in </a:t>
            </a:r>
            <a:br>
              <a:rPr lang="en-US"/>
            </a:br>
            <a:r>
              <a:rPr lang="en-US"/>
              <a:t>crosswalks to cross</a:t>
            </a:r>
          </a:p>
          <a:p>
            <a:r>
              <a:rPr lang="en-US"/>
              <a:t>Wait for other cars that arrived </a:t>
            </a:r>
            <a:br>
              <a:rPr lang="en-US"/>
            </a:br>
            <a:r>
              <a:rPr lang="en-US"/>
              <a:t>at the intersection first to go</a:t>
            </a:r>
          </a:p>
        </p:txBody>
      </p:sp>
    </p:spTree>
    <p:extLst>
      <p:ext uri="{BB962C8B-B14F-4D97-AF65-F5344CB8AC3E}">
        <p14:creationId xmlns:p14="http://schemas.microsoft.com/office/powerpoint/2010/main" val="3114337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3EC7-D2E3-ACD8-4936-224EA8544337}"/>
              </a:ext>
            </a:extLst>
          </p:cNvPr>
          <p:cNvSpPr>
            <a:spLocks noGrp="1"/>
          </p:cNvSpPr>
          <p:nvPr>
            <p:ph type="title"/>
          </p:nvPr>
        </p:nvSpPr>
        <p:spPr/>
        <p:txBody>
          <a:bodyPr/>
          <a:lstStyle/>
          <a:p>
            <a:r>
              <a:rPr lang="en-US"/>
              <a:t>Driverless Car Scenario 2</a:t>
            </a:r>
          </a:p>
        </p:txBody>
      </p:sp>
      <p:pic>
        <p:nvPicPr>
          <p:cNvPr id="15" name="Google Shape;195;g18d6b191aae_0_130">
            <a:extLst>
              <a:ext uri="{FF2B5EF4-FFF2-40B4-BE49-F238E27FC236}">
                <a16:creationId xmlns:a16="http://schemas.microsoft.com/office/drawing/2014/main" id="{7118C748-E7F9-C08C-A851-82A4D7408B96}"/>
              </a:ext>
            </a:extLst>
          </p:cNvPr>
          <p:cNvPicPr preferRelativeResize="0">
            <a:picLocks/>
          </p:cNvPicPr>
          <p:nvPr/>
        </p:nvPicPr>
        <p:blipFill rotWithShape="1">
          <a:blip r:embed="rId2">
            <a:alphaModFix/>
          </a:blip>
          <a:srcRect l="2428" r="4331"/>
          <a:stretch/>
        </p:blipFill>
        <p:spPr>
          <a:xfrm>
            <a:off x="1630017" y="1908312"/>
            <a:ext cx="7056782" cy="4218167"/>
          </a:xfrm>
          <a:prstGeom prst="rect">
            <a:avLst/>
          </a:prstGeom>
          <a:noFill/>
          <a:ln>
            <a:noFill/>
          </a:ln>
        </p:spPr>
      </p:pic>
      <p:sp>
        <p:nvSpPr>
          <p:cNvPr id="12" name="Oval 11">
            <a:extLst>
              <a:ext uri="{FF2B5EF4-FFF2-40B4-BE49-F238E27FC236}">
                <a16:creationId xmlns:a16="http://schemas.microsoft.com/office/drawing/2014/main" id="{FC540EED-3C32-EDA6-8AE0-6A04BFE71215}"/>
              </a:ext>
            </a:extLst>
          </p:cNvPr>
          <p:cNvSpPr/>
          <p:nvPr/>
        </p:nvSpPr>
        <p:spPr>
          <a:xfrm>
            <a:off x="662607" y="1736884"/>
            <a:ext cx="3140766" cy="119184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E692202F-E746-692E-A756-E4348D1CBEDB}"/>
              </a:ext>
            </a:extLst>
          </p:cNvPr>
          <p:cNvSpPr>
            <a:spLocks noGrp="1"/>
          </p:cNvSpPr>
          <p:nvPr>
            <p:ph idx="1"/>
          </p:nvPr>
        </p:nvSpPr>
        <p:spPr/>
        <p:txBody>
          <a:bodyPr/>
          <a:lstStyle/>
          <a:p>
            <a:pPr marL="0" indent="0">
              <a:buNone/>
            </a:pPr>
            <a:r>
              <a:rPr lang="en-US" b="1">
                <a:solidFill>
                  <a:schemeClr val="accent1"/>
                </a:solidFill>
              </a:rPr>
              <a:t>Traffic lights:</a:t>
            </a:r>
          </a:p>
          <a:p>
            <a:r>
              <a:rPr lang="en-US"/>
              <a:t>Stop if the light is red</a:t>
            </a:r>
          </a:p>
          <a:p>
            <a:r>
              <a:rPr lang="en-US"/>
              <a:t>Slow down if the light is yellow</a:t>
            </a:r>
          </a:p>
          <a:p>
            <a:r>
              <a:rPr lang="en-US"/>
              <a:t>Go if the light is green</a:t>
            </a:r>
          </a:p>
        </p:txBody>
      </p:sp>
    </p:spTree>
    <p:extLst>
      <p:ext uri="{BB962C8B-B14F-4D97-AF65-F5344CB8AC3E}">
        <p14:creationId xmlns:p14="http://schemas.microsoft.com/office/powerpoint/2010/main" val="3879904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3EC7-D2E3-ACD8-4936-224EA8544337}"/>
              </a:ext>
            </a:extLst>
          </p:cNvPr>
          <p:cNvSpPr>
            <a:spLocks noGrp="1"/>
          </p:cNvSpPr>
          <p:nvPr>
            <p:ph type="title"/>
          </p:nvPr>
        </p:nvSpPr>
        <p:spPr/>
        <p:txBody>
          <a:bodyPr/>
          <a:lstStyle/>
          <a:p>
            <a:r>
              <a:rPr lang="en-US"/>
              <a:t>Driverless Car Scenario 3</a:t>
            </a:r>
          </a:p>
        </p:txBody>
      </p:sp>
      <p:pic>
        <p:nvPicPr>
          <p:cNvPr id="14" name="Google Shape;202;g18d6b191aae_0_134">
            <a:extLst>
              <a:ext uri="{FF2B5EF4-FFF2-40B4-BE49-F238E27FC236}">
                <a16:creationId xmlns:a16="http://schemas.microsoft.com/office/drawing/2014/main" id="{69EF1977-D4CF-B53C-A9E2-0EC49F174563}"/>
              </a:ext>
            </a:extLst>
          </p:cNvPr>
          <p:cNvPicPr preferRelativeResize="0">
            <a:picLocks/>
          </p:cNvPicPr>
          <p:nvPr/>
        </p:nvPicPr>
        <p:blipFill rotWithShape="1">
          <a:blip r:embed="rId2">
            <a:alphaModFix/>
          </a:blip>
          <a:srcRect l="1591" r="2292"/>
          <a:stretch/>
        </p:blipFill>
        <p:spPr>
          <a:xfrm>
            <a:off x="1656522" y="2012202"/>
            <a:ext cx="7030279" cy="4114277"/>
          </a:xfrm>
          <a:prstGeom prst="rect">
            <a:avLst/>
          </a:prstGeom>
          <a:noFill/>
          <a:ln>
            <a:noFill/>
          </a:ln>
        </p:spPr>
      </p:pic>
      <p:sp>
        <p:nvSpPr>
          <p:cNvPr id="16" name="Oval 15">
            <a:extLst>
              <a:ext uri="{FF2B5EF4-FFF2-40B4-BE49-F238E27FC236}">
                <a16:creationId xmlns:a16="http://schemas.microsoft.com/office/drawing/2014/main" id="{E8BA7637-5854-B28D-BBE6-8E5984B81D63}"/>
              </a:ext>
            </a:extLst>
          </p:cNvPr>
          <p:cNvSpPr/>
          <p:nvPr/>
        </p:nvSpPr>
        <p:spPr>
          <a:xfrm>
            <a:off x="715615" y="1829322"/>
            <a:ext cx="3140766" cy="119184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C62FCC9D-A6CA-271C-89B0-569B89FDEAFE}"/>
              </a:ext>
            </a:extLst>
          </p:cNvPr>
          <p:cNvSpPr>
            <a:spLocks noGrp="1"/>
          </p:cNvSpPr>
          <p:nvPr>
            <p:ph idx="1"/>
          </p:nvPr>
        </p:nvSpPr>
        <p:spPr/>
        <p:txBody>
          <a:bodyPr/>
          <a:lstStyle/>
          <a:p>
            <a:pPr marL="0" indent="0">
              <a:buNone/>
            </a:pPr>
            <a:r>
              <a:rPr lang="en-US" b="1">
                <a:solidFill>
                  <a:schemeClr val="accent1"/>
                </a:solidFill>
              </a:rPr>
              <a:t>Roundabout (traffic circle)</a:t>
            </a:r>
          </a:p>
          <a:p>
            <a:r>
              <a:rPr lang="en-US"/>
              <a:t>Yield to cars that are already in the roundabout (let them go first)</a:t>
            </a:r>
          </a:p>
        </p:txBody>
      </p:sp>
    </p:spTree>
    <p:extLst>
      <p:ext uri="{BB962C8B-B14F-4D97-AF65-F5344CB8AC3E}">
        <p14:creationId xmlns:p14="http://schemas.microsoft.com/office/powerpoint/2010/main" val="1688981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5C23-6213-C6A7-5A58-86BE35B84C89}"/>
              </a:ext>
            </a:extLst>
          </p:cNvPr>
          <p:cNvSpPr>
            <a:spLocks noGrp="1"/>
          </p:cNvSpPr>
          <p:nvPr>
            <p:ph type="title"/>
          </p:nvPr>
        </p:nvSpPr>
        <p:spPr/>
        <p:txBody>
          <a:bodyPr/>
          <a:lstStyle/>
          <a:p>
            <a:r>
              <a:rPr lang="en-US"/>
              <a:t>Driverless Car Scenario 4</a:t>
            </a:r>
          </a:p>
        </p:txBody>
      </p:sp>
      <p:pic>
        <p:nvPicPr>
          <p:cNvPr id="6" name="Google Shape;209;g18d6b191aae_0_138">
            <a:extLst>
              <a:ext uri="{FF2B5EF4-FFF2-40B4-BE49-F238E27FC236}">
                <a16:creationId xmlns:a16="http://schemas.microsoft.com/office/drawing/2014/main" id="{170428DF-205E-D6A5-49B3-845808691D7F}"/>
              </a:ext>
            </a:extLst>
          </p:cNvPr>
          <p:cNvPicPr preferRelativeResize="0">
            <a:picLocks noGrp="1"/>
          </p:cNvPicPr>
          <p:nvPr>
            <p:ph idx="1"/>
          </p:nvPr>
        </p:nvPicPr>
        <p:blipFill rotWithShape="1">
          <a:blip r:embed="rId2">
            <a:alphaModFix/>
          </a:blip>
          <a:stretch/>
        </p:blipFill>
        <p:spPr>
          <a:xfrm>
            <a:off x="1524000" y="2171700"/>
            <a:ext cx="6096000" cy="3429000"/>
          </a:xfrm>
          <a:prstGeom prst="rect">
            <a:avLst/>
          </a:prstGeom>
          <a:noFill/>
          <a:ln>
            <a:noFill/>
          </a:ln>
        </p:spPr>
      </p:pic>
    </p:spTree>
    <p:extLst>
      <p:ext uri="{BB962C8B-B14F-4D97-AF65-F5344CB8AC3E}">
        <p14:creationId xmlns:p14="http://schemas.microsoft.com/office/powerpoint/2010/main" val="715669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DDECCF-FDD6-41B5-15D7-3E6D03C4452C}"/>
              </a:ext>
            </a:extLst>
          </p:cNvPr>
          <p:cNvSpPr>
            <a:spLocks noGrp="1"/>
          </p:cNvSpPr>
          <p:nvPr>
            <p:ph type="title"/>
          </p:nvPr>
        </p:nvSpPr>
        <p:spPr/>
        <p:txBody>
          <a:bodyPr/>
          <a:lstStyle/>
          <a:p>
            <a:r>
              <a:rPr lang="en-US">
                <a:sym typeface="Roboto"/>
              </a:rPr>
              <a:t>What Happened?</a:t>
            </a:r>
            <a:endParaRPr lang="en-US"/>
          </a:p>
        </p:txBody>
      </p:sp>
      <p:sp>
        <p:nvSpPr>
          <p:cNvPr id="3" name="Content Placeholder 2">
            <a:extLst>
              <a:ext uri="{FF2B5EF4-FFF2-40B4-BE49-F238E27FC236}">
                <a16:creationId xmlns:a16="http://schemas.microsoft.com/office/drawing/2014/main" id="{1AD43DB7-9311-12EB-98E5-13914DDC3CBA}"/>
              </a:ext>
            </a:extLst>
          </p:cNvPr>
          <p:cNvSpPr>
            <a:spLocks noGrp="1"/>
          </p:cNvSpPr>
          <p:nvPr>
            <p:ph idx="1"/>
          </p:nvPr>
        </p:nvSpPr>
        <p:spPr/>
        <p:txBody>
          <a:bodyPr/>
          <a:lstStyle/>
          <a:p>
            <a:pPr lvl="0"/>
            <a:r>
              <a:rPr lang="en-US">
                <a:sym typeface="Roboto"/>
              </a:rPr>
              <a:t>You probably found that designing an algorithm for a driverless car is very complicated! It might be simple to write rules for a very basic scenario, like driving straight through an intersection. However, your algorithm quickly becomes more complicated when you account for unexpected behavior by other drivers or things like turning instead of going straight. Your algorithm might fail and result in a crash if you do not account for certain possibilities, like another driver running a red light. Real driverless cars need to know how to drive in many different scenarios, ranging from winding country roads to speedy highways and busy city streets.</a:t>
            </a:r>
          </a:p>
          <a:p>
            <a:endParaRPr lang="en-US"/>
          </a:p>
        </p:txBody>
      </p:sp>
    </p:spTree>
    <p:extLst>
      <p:ext uri="{BB962C8B-B14F-4D97-AF65-F5344CB8AC3E}">
        <p14:creationId xmlns:p14="http://schemas.microsoft.com/office/powerpoint/2010/main" val="549567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DDECCF-FDD6-41B5-15D7-3E6D03C4452C}"/>
              </a:ext>
            </a:extLst>
          </p:cNvPr>
          <p:cNvSpPr>
            <a:spLocks noGrp="1"/>
          </p:cNvSpPr>
          <p:nvPr>
            <p:ph type="title"/>
          </p:nvPr>
        </p:nvSpPr>
        <p:spPr/>
        <p:txBody>
          <a:bodyPr/>
          <a:lstStyle/>
          <a:p>
            <a:r>
              <a:rPr lang="en-US">
                <a:sym typeface="Roboto"/>
              </a:rPr>
              <a:t>Digging Deeper</a:t>
            </a:r>
            <a:endParaRPr lang="en-US"/>
          </a:p>
        </p:txBody>
      </p:sp>
      <p:sp>
        <p:nvSpPr>
          <p:cNvPr id="8" name="Content Placeholder 7">
            <a:extLst>
              <a:ext uri="{FF2B5EF4-FFF2-40B4-BE49-F238E27FC236}">
                <a16:creationId xmlns:a16="http://schemas.microsoft.com/office/drawing/2014/main" id="{2CF3CFC7-5BAA-C2AA-E00B-96083E27F472}"/>
              </a:ext>
            </a:extLst>
          </p:cNvPr>
          <p:cNvSpPr>
            <a:spLocks noGrp="1"/>
          </p:cNvSpPr>
          <p:nvPr>
            <p:ph sz="half" idx="1"/>
          </p:nvPr>
        </p:nvSpPr>
        <p:spPr/>
        <p:txBody>
          <a:bodyPr numCol="1"/>
          <a:lstStyle/>
          <a:p>
            <a:pPr lvl="0"/>
            <a:r>
              <a:rPr lang="en-US">
                <a:sym typeface="Roboto"/>
              </a:rPr>
              <a:t>There are many rules of the road that drivers must learn—when to stop, when to yield to other cars, etc. These rules can all be written down and put into an algorithm or flowchart like you did in this activity. However, it is impossible to write a computer program with a list of rules that covers every single scenario a driver might encounter.</a:t>
            </a:r>
          </a:p>
          <a:p>
            <a:endParaRPr lang="en-US"/>
          </a:p>
        </p:txBody>
      </p:sp>
      <p:sp>
        <p:nvSpPr>
          <p:cNvPr id="9" name="Content Placeholder 8">
            <a:extLst>
              <a:ext uri="{FF2B5EF4-FFF2-40B4-BE49-F238E27FC236}">
                <a16:creationId xmlns:a16="http://schemas.microsoft.com/office/drawing/2014/main" id="{4E431F61-0BDE-C32F-73F9-EF14C0765BD7}"/>
              </a:ext>
            </a:extLst>
          </p:cNvPr>
          <p:cNvSpPr>
            <a:spLocks noGrp="1"/>
          </p:cNvSpPr>
          <p:nvPr>
            <p:ph sz="half" idx="2"/>
          </p:nvPr>
        </p:nvSpPr>
        <p:spPr/>
        <p:txBody>
          <a:bodyPr numCol="1"/>
          <a:lstStyle/>
          <a:p>
            <a:r>
              <a:rPr lang="en-US">
                <a:sym typeface="Roboto"/>
              </a:rPr>
              <a:t>Humans are very good at reacting to new, unexpected situations and making decisions based on very little information. For example, if a human driver suddenly sees a cow in the middle of the road, they would know to hit the brakes! However, a computer program that has only been told to look for pedestrians and other cars, and has no idea what a cow is or what one looks like, might have no idea that it should stop.</a:t>
            </a:r>
          </a:p>
          <a:p>
            <a:endParaRPr lang="en-US"/>
          </a:p>
        </p:txBody>
      </p:sp>
    </p:spTree>
    <p:extLst>
      <p:ext uri="{BB962C8B-B14F-4D97-AF65-F5344CB8AC3E}">
        <p14:creationId xmlns:p14="http://schemas.microsoft.com/office/powerpoint/2010/main" val="228551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r>
              <a:rPr lang="en-US">
                <a:sym typeface="Roboto"/>
              </a:rPr>
              <a:t>Station 1</a:t>
            </a:r>
            <a:br>
              <a:rPr lang="en-US">
                <a:sym typeface="Roboto"/>
              </a:rPr>
            </a:br>
            <a:r>
              <a:rPr lang="en-US" sz="3200">
                <a:sym typeface="Roboto"/>
              </a:rPr>
              <a:t>Robotics Innovation Challenge:</a:t>
            </a:r>
            <a:br>
              <a:rPr lang="en-US" sz="3200">
                <a:sym typeface="Roboto"/>
              </a:rPr>
            </a:br>
            <a:r>
              <a:rPr lang="en-US" sz="3200">
                <a:sym typeface="Roboto"/>
              </a:rPr>
              <a:t>Make a Robot Hand</a:t>
            </a:r>
            <a:endParaRPr lang="en-US"/>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3" y="3291840"/>
            <a:ext cx="3739237" cy="2651760"/>
          </a:xfrm>
        </p:spPr>
        <p:txBody>
          <a:bodyPr/>
          <a:lstStyle/>
          <a:p>
            <a:pPr algn="l"/>
            <a:r>
              <a:rPr lang="en-US" sz="1800" i="0">
                <a:sym typeface="Roboto"/>
              </a:rPr>
              <a:t>Do you know anyone who has had a hand or an arm injured in an accident? What if you could build them a robotic hand to help them accomplish everyday tasks like writing, picking up a glass, or opening a door? This activity will show you how to build a simple robotic hand using common household materials.</a:t>
            </a:r>
          </a:p>
        </p:txBody>
      </p:sp>
      <p:pic>
        <p:nvPicPr>
          <p:cNvPr id="15" name="Google Shape;35;g182ae6c6c65_0_30">
            <a:extLst>
              <a:ext uri="{FF2B5EF4-FFF2-40B4-BE49-F238E27FC236}">
                <a16:creationId xmlns:a16="http://schemas.microsoft.com/office/drawing/2014/main" id="{C7AB8B83-BEE9-237E-C139-FC25306A4144}"/>
              </a:ext>
            </a:extLst>
          </p:cNvPr>
          <p:cNvPicPr preferRelativeResize="0">
            <a:picLocks noGrp="1"/>
          </p:cNvPicPr>
          <p:nvPr>
            <p:ph sz="half" idx="4294967295"/>
          </p:nvPr>
        </p:nvPicPr>
        <p:blipFill rotWithShape="1">
          <a:blip r:embed="rId2">
            <a:alphaModFix/>
          </a:blip>
          <a:srcRect/>
          <a:stretch/>
        </p:blipFill>
        <p:spPr>
          <a:xfrm>
            <a:off x="4784379" y="3291840"/>
            <a:ext cx="3739238" cy="2274073"/>
          </a:xfrm>
        </p:spPr>
      </p:pic>
    </p:spTree>
    <p:extLst>
      <p:ext uri="{BB962C8B-B14F-4D97-AF65-F5344CB8AC3E}">
        <p14:creationId xmlns:p14="http://schemas.microsoft.com/office/powerpoint/2010/main" val="3688790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4D02-0B98-DF4E-E22D-68AA1A40502A}"/>
              </a:ext>
            </a:extLst>
          </p:cNvPr>
          <p:cNvSpPr>
            <a:spLocks noGrp="1"/>
          </p:cNvSpPr>
          <p:nvPr>
            <p:ph type="title"/>
          </p:nvPr>
        </p:nvSpPr>
        <p:spPr/>
        <p:txBody>
          <a:bodyPr/>
          <a:lstStyle/>
          <a:p>
            <a:r>
              <a:rPr lang="en-US"/>
              <a:t>Digging Deeper (continued)</a:t>
            </a:r>
          </a:p>
        </p:txBody>
      </p:sp>
      <p:sp>
        <p:nvSpPr>
          <p:cNvPr id="3" name="Content Placeholder 2">
            <a:extLst>
              <a:ext uri="{FF2B5EF4-FFF2-40B4-BE49-F238E27FC236}">
                <a16:creationId xmlns:a16="http://schemas.microsoft.com/office/drawing/2014/main" id="{92FDA83B-B02A-1A70-3BB3-827472878510}"/>
              </a:ext>
            </a:extLst>
          </p:cNvPr>
          <p:cNvSpPr>
            <a:spLocks noGrp="1"/>
          </p:cNvSpPr>
          <p:nvPr>
            <p:ph idx="1"/>
          </p:nvPr>
        </p:nvSpPr>
        <p:spPr>
          <a:xfrm>
            <a:off x="457199" y="1645920"/>
            <a:ext cx="8229600" cy="2753802"/>
          </a:xfrm>
        </p:spPr>
        <p:txBody>
          <a:bodyPr/>
          <a:lstStyle/>
          <a:p>
            <a:pPr lvl="0"/>
            <a:r>
              <a:rPr lang="en-US">
                <a:sym typeface="Roboto"/>
              </a:rPr>
              <a:t>A human driver would also know that it is safer to drive over a small piece of trash like a napkin than to slam on the brakes and risk being hit by another car. However, a computer program that has been told to stop if there is any obstacle in the road might stop unnecessarily.</a:t>
            </a:r>
          </a:p>
          <a:p>
            <a:pPr lvl="0"/>
            <a:r>
              <a:rPr lang="en-US">
                <a:sym typeface="Roboto"/>
              </a:rPr>
              <a:t>So if it is impossible to write a program that tells a driverless car exactly what to do in every possible situation, how do these algorithms work?</a:t>
            </a:r>
          </a:p>
          <a:p>
            <a:pPr lvl="0"/>
            <a:r>
              <a:rPr lang="en-US">
                <a:sym typeface="Roboto"/>
              </a:rPr>
              <a:t>Real driverless cars use machine learning to "learn" how to drive. They analyze massive amounts of data, like recordings from cameras mounted on cars and actions taken by real human drivers. They use this data to learn how to do everything from identifying street signs to predicting what cars in adjacent lanes might do next.</a:t>
            </a:r>
          </a:p>
        </p:txBody>
      </p:sp>
    </p:spTree>
    <p:extLst>
      <p:ext uri="{BB962C8B-B14F-4D97-AF65-F5344CB8AC3E}">
        <p14:creationId xmlns:p14="http://schemas.microsoft.com/office/powerpoint/2010/main" val="1081138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03C5-8EEA-2959-151A-5B75D056960C}"/>
              </a:ext>
            </a:extLst>
          </p:cNvPr>
          <p:cNvSpPr>
            <a:spLocks noGrp="1"/>
          </p:cNvSpPr>
          <p:nvPr>
            <p:ph type="title"/>
          </p:nvPr>
        </p:nvSpPr>
        <p:spPr/>
        <p:txBody>
          <a:bodyPr/>
          <a:lstStyle/>
          <a:p>
            <a:r>
              <a:rPr lang="en-US">
                <a:sym typeface="Roboto"/>
              </a:rPr>
              <a:t>Automotive</a:t>
            </a:r>
            <a:endParaRPr lang="en-US"/>
          </a:p>
        </p:txBody>
      </p:sp>
      <p:sp>
        <p:nvSpPr>
          <p:cNvPr id="3" name="Content Placeholder 2">
            <a:extLst>
              <a:ext uri="{FF2B5EF4-FFF2-40B4-BE49-F238E27FC236}">
                <a16:creationId xmlns:a16="http://schemas.microsoft.com/office/drawing/2014/main" id="{8C93DA48-0FC5-8A87-8AAD-B991F8A089C3}"/>
              </a:ext>
            </a:extLst>
          </p:cNvPr>
          <p:cNvSpPr>
            <a:spLocks noGrp="1"/>
          </p:cNvSpPr>
          <p:nvPr>
            <p:ph sz="half" idx="1"/>
          </p:nvPr>
        </p:nvSpPr>
        <p:spPr/>
        <p:txBody>
          <a:bodyPr/>
          <a:lstStyle/>
          <a:p>
            <a:pPr marL="0" lvl="0" indent="0">
              <a:buNone/>
            </a:pPr>
            <a:r>
              <a:rPr lang="en-US" b="1">
                <a:solidFill>
                  <a:schemeClr val="accent1"/>
                </a:solidFill>
                <a:sym typeface="Roboto"/>
              </a:rPr>
              <a:t>What kind of innovation would…</a:t>
            </a:r>
          </a:p>
          <a:p>
            <a:r>
              <a:rPr lang="en-US">
                <a:sym typeface="Roboto"/>
              </a:rPr>
              <a:t>Make cars more energy efficient?</a:t>
            </a:r>
            <a:endParaRPr lang="en-US"/>
          </a:p>
          <a:p>
            <a:r>
              <a:rPr lang="en-US">
                <a:sym typeface="Roboto"/>
              </a:rPr>
              <a:t>Improve the capacity of electric vehicles?</a:t>
            </a:r>
            <a:endParaRPr lang="en-US"/>
          </a:p>
          <a:p>
            <a:r>
              <a:rPr lang="en-US">
                <a:sym typeface="Roboto"/>
              </a:rPr>
              <a:t>Improve safety in cars?</a:t>
            </a:r>
            <a:endParaRPr lang="en-US"/>
          </a:p>
          <a:p>
            <a:r>
              <a:rPr lang="en-US">
                <a:sym typeface="Roboto"/>
              </a:rPr>
              <a:t>Help prevent car accidents?</a:t>
            </a:r>
            <a:endParaRPr lang="en-US"/>
          </a:p>
          <a:p>
            <a:r>
              <a:rPr lang="en-US">
                <a:sym typeface="Roboto"/>
              </a:rPr>
              <a:t>Advance car repairs?</a:t>
            </a:r>
            <a:endParaRPr lang="en-US"/>
          </a:p>
          <a:p>
            <a:r>
              <a:rPr lang="en-US">
                <a:sym typeface="Roboto"/>
              </a:rPr>
              <a:t>Help prevent car theft?</a:t>
            </a:r>
            <a:endParaRPr lang="en-US"/>
          </a:p>
          <a:p>
            <a:r>
              <a:rPr lang="en-US">
                <a:sym typeface="Roboto"/>
              </a:rPr>
              <a:t>Make car assembly and manufacturing more efficient?</a:t>
            </a:r>
            <a:endParaRPr lang="en-US"/>
          </a:p>
        </p:txBody>
      </p:sp>
      <p:sp>
        <p:nvSpPr>
          <p:cNvPr id="4" name="Content Placeholder 3">
            <a:extLst>
              <a:ext uri="{FF2B5EF4-FFF2-40B4-BE49-F238E27FC236}">
                <a16:creationId xmlns:a16="http://schemas.microsoft.com/office/drawing/2014/main" id="{A0C5CBE9-6BC1-B2BA-AE7E-8EE8F6498622}"/>
              </a:ext>
            </a:extLst>
          </p:cNvPr>
          <p:cNvSpPr>
            <a:spLocks noGrp="1"/>
          </p:cNvSpPr>
          <p:nvPr>
            <p:ph sz="half" idx="2"/>
          </p:nvPr>
        </p:nvSpPr>
        <p:spPr/>
        <p:txBody>
          <a:bodyPr/>
          <a:lstStyle/>
          <a:p>
            <a:pPr marL="0" indent="0">
              <a:buNone/>
            </a:pPr>
            <a:r>
              <a:rPr lang="en-US">
                <a:sym typeface="Roboto"/>
              </a:rPr>
              <a:t>For inspiration, take a look at these 3M Young Scientist Challenge alumni:</a:t>
            </a:r>
          </a:p>
          <a:p>
            <a:pPr marL="0" indent="0">
              <a:buNone/>
            </a:pPr>
            <a:endParaRPr lang="en-US">
              <a:sym typeface="Roboto"/>
            </a:endParaRPr>
          </a:p>
          <a:p>
            <a:pPr marL="0" indent="0">
              <a:buNone/>
            </a:pPr>
            <a:r>
              <a:rPr lang="en-US"/>
              <a:t>2015 finalist​</a:t>
            </a:r>
            <a:br>
              <a:rPr lang="en-US"/>
            </a:br>
            <a:r>
              <a:rPr lang="en-US">
                <a:hlinkClick r:id="rId2"/>
              </a:rPr>
              <a:t>Conner Pettit</a:t>
            </a:r>
            <a:endParaRPr lang="en-US"/>
          </a:p>
          <a:p>
            <a:pPr marL="0" indent="0">
              <a:buNone/>
            </a:pPr>
            <a:r>
              <a:rPr lang="en-US"/>
              <a:t>​</a:t>
            </a:r>
            <a:br>
              <a:rPr lang="en-US"/>
            </a:br>
            <a:endParaRPr lang="en-US"/>
          </a:p>
          <a:p>
            <a:pPr marL="0" indent="0">
              <a:buNone/>
            </a:pPr>
            <a:r>
              <a:rPr lang="en-US"/>
              <a:t>2022 Finalist ​</a:t>
            </a:r>
            <a:br>
              <a:rPr lang="en-US"/>
            </a:br>
            <a:r>
              <a:rPr lang="en-US">
                <a:hlinkClick r:id="rId3"/>
              </a:rPr>
              <a:t>Asvini </a:t>
            </a:r>
            <a:br>
              <a:rPr lang="en-US">
                <a:hlinkClick r:id="rId3"/>
              </a:rPr>
            </a:br>
            <a:r>
              <a:rPr lang="en-US">
                <a:hlinkClick r:id="rId3"/>
              </a:rPr>
              <a:t>Thivakaran</a:t>
            </a:r>
            <a:endParaRPr lang="en-US"/>
          </a:p>
        </p:txBody>
      </p:sp>
      <p:sp>
        <p:nvSpPr>
          <p:cNvPr id="5" name="Content Placeholder 4">
            <a:extLst>
              <a:ext uri="{FF2B5EF4-FFF2-40B4-BE49-F238E27FC236}">
                <a16:creationId xmlns:a16="http://schemas.microsoft.com/office/drawing/2014/main" id="{A9090364-44EA-D68D-AB4C-3ADA4053B770}"/>
              </a:ext>
            </a:extLst>
          </p:cNvPr>
          <p:cNvSpPr>
            <a:spLocks noGrp="1"/>
          </p:cNvSpPr>
          <p:nvPr>
            <p:ph sz="half" idx="10"/>
          </p:nvPr>
        </p:nvSpPr>
        <p:spPr>
          <a:xfrm>
            <a:off x="457198" y="1737360"/>
            <a:ext cx="7957459" cy="875852"/>
          </a:xfrm>
        </p:spPr>
        <p:txBody>
          <a:bodyPr/>
          <a:lstStyle/>
          <a:p>
            <a:r>
              <a:rPr lang="en-US">
                <a:sym typeface="Roboto"/>
              </a:rPr>
              <a:t>Cars are essential to many of our lives, as they allow us to move from place to place when public transportation is not an option. Scientists are finding new ways to make the automotive industry more efficient and sustainable while improving car manufacturing and design.</a:t>
            </a:r>
            <a:endParaRPr lang="en-US"/>
          </a:p>
        </p:txBody>
      </p:sp>
      <p:pic>
        <p:nvPicPr>
          <p:cNvPr id="8" name="Picture 7">
            <a:extLst>
              <a:ext uri="{FF2B5EF4-FFF2-40B4-BE49-F238E27FC236}">
                <a16:creationId xmlns:a16="http://schemas.microsoft.com/office/drawing/2014/main" id="{4C64B8A9-E1D3-B767-6223-C5B1985BB4CF}"/>
              </a:ext>
            </a:extLst>
          </p:cNvPr>
          <p:cNvPicPr>
            <a:picLocks noChangeAspect="1"/>
          </p:cNvPicPr>
          <p:nvPr/>
        </p:nvPicPr>
        <p:blipFill>
          <a:blip r:embed="rId4"/>
          <a:srcRect/>
          <a:stretch/>
        </p:blipFill>
        <p:spPr>
          <a:xfrm>
            <a:off x="7693948" y="3976314"/>
            <a:ext cx="805996" cy="805996"/>
          </a:xfrm>
          <a:prstGeom prst="rect">
            <a:avLst/>
          </a:prstGeom>
        </p:spPr>
      </p:pic>
      <p:pic>
        <p:nvPicPr>
          <p:cNvPr id="9" name="Picture 8">
            <a:extLst>
              <a:ext uri="{FF2B5EF4-FFF2-40B4-BE49-F238E27FC236}">
                <a16:creationId xmlns:a16="http://schemas.microsoft.com/office/drawing/2014/main" id="{BDF97CC0-3358-C2A0-B77F-A5C3FFCBAB61}"/>
              </a:ext>
            </a:extLst>
          </p:cNvPr>
          <p:cNvPicPr>
            <a:picLocks noChangeAspect="1"/>
          </p:cNvPicPr>
          <p:nvPr/>
        </p:nvPicPr>
        <p:blipFill>
          <a:blip r:embed="rId5"/>
          <a:srcRect/>
          <a:stretch/>
        </p:blipFill>
        <p:spPr>
          <a:xfrm>
            <a:off x="7693948" y="5065643"/>
            <a:ext cx="805996" cy="805996"/>
          </a:xfrm>
          <a:prstGeom prst="rect">
            <a:avLst/>
          </a:prstGeom>
        </p:spPr>
      </p:pic>
    </p:spTree>
    <p:extLst>
      <p:ext uri="{BB962C8B-B14F-4D97-AF65-F5344CB8AC3E}">
        <p14:creationId xmlns:p14="http://schemas.microsoft.com/office/powerpoint/2010/main" val="2907748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r>
              <a:rPr lang="en-US">
                <a:sym typeface="Roboto"/>
              </a:rPr>
              <a:t>Station 4</a:t>
            </a:r>
            <a:br>
              <a:rPr lang="en-US">
                <a:sym typeface="Roboto"/>
              </a:rPr>
            </a:br>
            <a:r>
              <a:rPr lang="en-US" sz="3200">
                <a:sym typeface="Roboto"/>
              </a:rPr>
              <a:t>Climate Tech Innovation Challenge: </a:t>
            </a:r>
            <a:br>
              <a:rPr lang="en-US" sz="3200">
                <a:sym typeface="Roboto"/>
              </a:rPr>
            </a:br>
            <a:r>
              <a:rPr lang="en-US" sz="3200">
                <a:sym typeface="Roboto"/>
              </a:rPr>
              <a:t>Build a Solar Oven</a:t>
            </a:r>
            <a:endParaRPr lang="en-US" sz="320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3" y="3291840"/>
            <a:ext cx="5051547" cy="2651760"/>
          </a:xfrm>
        </p:spPr>
        <p:txBody>
          <a:bodyPr/>
          <a:lstStyle/>
          <a:p>
            <a:pPr algn="l"/>
            <a:r>
              <a:rPr lang="en-US" sz="1800" i="0">
                <a:sym typeface="Roboto"/>
              </a:rPr>
              <a:t>Have you ever cooked something outside, like for a BBQ or while camping? It can be a lot of fun to be outdoors and enjoy eating the fruits—or burgers—of your cooking labors. Did you know that you can directly use solar power to cook food? This can be done using a solar oven, which is a low-cost, ecologically-friendly technology that seems to have everything going for it. In this science activity, you will build your very own simple solar oven out of a pizza box to gather the sun's rays and cook a tasty treat!</a:t>
            </a:r>
          </a:p>
        </p:txBody>
      </p:sp>
      <p:pic>
        <p:nvPicPr>
          <p:cNvPr id="4" name="Google Shape;240;g18d6b191aae_0_156">
            <a:extLst>
              <a:ext uri="{FF2B5EF4-FFF2-40B4-BE49-F238E27FC236}">
                <a16:creationId xmlns:a16="http://schemas.microsoft.com/office/drawing/2014/main" id="{80184BDB-E25A-5528-1A63-2CD463B191C4}"/>
              </a:ext>
            </a:extLst>
          </p:cNvPr>
          <p:cNvPicPr preferRelativeResize="0"/>
          <p:nvPr/>
        </p:nvPicPr>
        <p:blipFill rotWithShape="1">
          <a:blip r:embed="rId2">
            <a:alphaModFix/>
          </a:blip>
          <a:srcRect/>
          <a:stretch/>
        </p:blipFill>
        <p:spPr>
          <a:xfrm>
            <a:off x="5925569" y="3291840"/>
            <a:ext cx="2598047" cy="2777656"/>
          </a:xfrm>
          <a:prstGeom prst="rect">
            <a:avLst/>
          </a:prstGeom>
          <a:noFill/>
          <a:ln>
            <a:noFill/>
          </a:ln>
        </p:spPr>
      </p:pic>
    </p:spTree>
    <p:extLst>
      <p:ext uri="{BB962C8B-B14F-4D97-AF65-F5344CB8AC3E}">
        <p14:creationId xmlns:p14="http://schemas.microsoft.com/office/powerpoint/2010/main" val="846249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3181-4C6E-FDEB-E30C-11F4253085EA}"/>
              </a:ext>
            </a:extLst>
          </p:cNvPr>
          <p:cNvSpPr>
            <a:spLocks noGrp="1"/>
          </p:cNvSpPr>
          <p:nvPr>
            <p:ph type="title"/>
          </p:nvPr>
        </p:nvSpPr>
        <p:spPr/>
        <p:txBody>
          <a:bodyPr/>
          <a:lstStyle/>
          <a:p>
            <a:r>
              <a:rPr lang="en-US"/>
              <a:t>Instructions</a:t>
            </a:r>
          </a:p>
        </p:txBody>
      </p:sp>
      <p:sp>
        <p:nvSpPr>
          <p:cNvPr id="3" name="Content Placeholder 2">
            <a:extLst>
              <a:ext uri="{FF2B5EF4-FFF2-40B4-BE49-F238E27FC236}">
                <a16:creationId xmlns:a16="http://schemas.microsoft.com/office/drawing/2014/main" id="{34C8FBBA-FF52-0A09-77CB-CF6C6674973F}"/>
              </a:ext>
            </a:extLst>
          </p:cNvPr>
          <p:cNvSpPr>
            <a:spLocks noGrp="1"/>
          </p:cNvSpPr>
          <p:nvPr>
            <p:ph idx="1"/>
          </p:nvPr>
        </p:nvSpPr>
        <p:spPr>
          <a:xfrm>
            <a:off x="457199" y="1737359"/>
            <a:ext cx="8495072" cy="4424901"/>
          </a:xfrm>
        </p:spPr>
        <p:txBody>
          <a:bodyPr numCol="2" spcCol="182880"/>
          <a:lstStyle/>
          <a:p>
            <a:pPr algn="l" rtl="0" fontAlgn="base">
              <a:buFont typeface="Arial" panose="020B0604020202020204" pitchFamily="34" charset="0"/>
              <a:buChar char="•"/>
            </a:pPr>
            <a:r>
              <a:rPr lang="en-US" sz="1500" b="0" i="0" u="none" strike="noStrike">
                <a:solidFill>
                  <a:srgbClr val="4B4B4B"/>
                </a:solidFill>
                <a:effectLst/>
                <a:latin typeface="Arial" panose="020B0604020202020204" pitchFamily="34" charset="0"/>
              </a:rPr>
              <a:t>On the top of the pizza box's lid, draw a square that is about one inch inward from each edge.</a:t>
            </a:r>
            <a:r>
              <a:rPr lang="en-US" sz="1500" b="0" i="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a:solidFill>
                  <a:srgbClr val="4B4B4B"/>
                </a:solidFill>
                <a:effectLst/>
                <a:latin typeface="Arial" panose="020B0604020202020204" pitchFamily="34" charset="0"/>
              </a:rPr>
              <a:t>Use a utility knife (and the ruler as a straightedge) to carefully cut along each side of the square you just drew except for the side that runs along the hinge of the box. Cut all the way through the cardboard on those three sides of the square. Then fold the flap back slightly along the attached side.</a:t>
            </a:r>
            <a:r>
              <a:rPr lang="en-US" sz="1500" b="0" i="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a:solidFill>
                  <a:srgbClr val="4B4B4B"/>
                </a:solidFill>
                <a:effectLst/>
                <a:latin typeface="Arial" panose="020B0604020202020204" pitchFamily="34" charset="0"/>
              </a:rPr>
              <a:t>Line the inside of the cardboard flap with aluminum foil. Fold the edges of the foil over the flap to help hold the foil in place and glue the foil onto the flap. Keep the foil as smooth as possible.</a:t>
            </a:r>
            <a:r>
              <a:rPr lang="en-US" sz="1500" b="0" i="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a:solidFill>
                  <a:srgbClr val="4B4B4B"/>
                </a:solidFill>
                <a:effectLst/>
                <a:latin typeface="Arial" panose="020B0604020202020204" pitchFamily="34" charset="0"/>
              </a:rPr>
              <a:t>What do you think the purpose of this foil is?</a:t>
            </a:r>
            <a:r>
              <a:rPr lang="en-US" sz="1500" b="0" i="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a:solidFill>
                  <a:srgbClr val="4B4B4B"/>
                </a:solidFill>
                <a:effectLst/>
                <a:latin typeface="Arial" panose="020B0604020202020204" pitchFamily="34" charset="0"/>
              </a:rPr>
              <a:t>Cover the opening made by the flap (in the lid) with a layer of plastic wrap. Attach the plastic wrap to the edges of the opening using shipping tape or black electrical tape. Make sure there are no holes in the plastic wrap, and that all of its edges are completely closed onto the lid. Why do you think it is important to make sure the plastic wrap completely seals the lid's opening?</a:t>
            </a:r>
            <a:r>
              <a:rPr lang="en-US" sz="1500" b="0" i="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a:solidFill>
                  <a:srgbClr val="4B4B4B"/>
                </a:solidFill>
                <a:effectLst/>
                <a:latin typeface="Arial" panose="020B0604020202020204" pitchFamily="34" charset="0"/>
              </a:rPr>
              <a:t>Line the inside of the box with aluminum foil so that when you shut the box, the entire interior is coated with foil. It is easiest to do this by covering the bottom of the box with foil, and then covering the inside part of the lid (going around the plastic-covered opening) with foil too. Glue the foil in place. Why do you think you should coat the inside of the box with foil like this?</a:t>
            </a:r>
            <a:r>
              <a:rPr lang="en-US" sz="1500" b="0" i="0">
                <a:solidFill>
                  <a:srgbClr val="4B4B4B"/>
                </a:solidFill>
                <a:effectLst/>
                <a:latin typeface="Arial" panose="020B0604020202020204" pitchFamily="34" charset="0"/>
              </a:rPr>
              <a:t>​​</a:t>
            </a:r>
          </a:p>
        </p:txBody>
      </p:sp>
      <p:sp>
        <p:nvSpPr>
          <p:cNvPr id="8" name="TextBox 7">
            <a:extLst>
              <a:ext uri="{FF2B5EF4-FFF2-40B4-BE49-F238E27FC236}">
                <a16:creationId xmlns:a16="http://schemas.microsoft.com/office/drawing/2014/main" id="{02956CEB-D1BF-E68E-143C-A9485852C739}"/>
              </a:ext>
            </a:extLst>
          </p:cNvPr>
          <p:cNvSpPr txBox="1"/>
          <p:nvPr/>
        </p:nvSpPr>
        <p:spPr>
          <a:xfrm>
            <a:off x="4909930" y="5054264"/>
            <a:ext cx="3776869" cy="1107996"/>
          </a:xfrm>
          <a:prstGeom prst="rect">
            <a:avLst/>
          </a:prstGeom>
        </p:spPr>
        <p:style>
          <a:lnRef idx="0">
            <a:schemeClr val="accent1"/>
          </a:lnRef>
          <a:fillRef idx="3">
            <a:schemeClr val="accent1"/>
          </a:fillRef>
          <a:effectRef idx="3">
            <a:schemeClr val="accent1"/>
          </a:effectRef>
          <a:fontRef idx="minor">
            <a:schemeClr val="lt1"/>
          </a:fontRef>
        </p:style>
        <p:txBody>
          <a:bodyPr wrap="square" lIns="182880" tIns="91440" bIns="91440">
            <a:spAutoFit/>
          </a:bodyPr>
          <a:lstStyle/>
          <a:p>
            <a:pPr lvl="0"/>
            <a:r>
              <a:rPr lang="en-US" sz="1500" i="1">
                <a:sym typeface="Roboto"/>
              </a:rPr>
              <a:t>Adult assistance is recommended for using the utility knife. Use caution when cooking with the solar oven as it can get quite hot!</a:t>
            </a:r>
          </a:p>
        </p:txBody>
      </p:sp>
    </p:spTree>
    <p:extLst>
      <p:ext uri="{BB962C8B-B14F-4D97-AF65-F5344CB8AC3E}">
        <p14:creationId xmlns:p14="http://schemas.microsoft.com/office/powerpoint/2010/main" val="2056493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EB76-BEA0-D09D-5F3D-F224F12D070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17A598E2-D510-7A10-0165-E012946FEFB4}"/>
              </a:ext>
            </a:extLst>
          </p:cNvPr>
          <p:cNvSpPr>
            <a:spLocks noGrp="1"/>
          </p:cNvSpPr>
          <p:nvPr>
            <p:ph idx="1"/>
          </p:nvPr>
        </p:nvSpPr>
        <p:spPr/>
        <p:txBody>
          <a:bodyPr numCol="2" spcCol="182880"/>
          <a:lstStyle/>
          <a:p>
            <a:pPr lvl="0"/>
            <a:r>
              <a:rPr lang="en-US">
                <a:sym typeface="Roboto"/>
              </a:rPr>
              <a:t>Glue or tape a sheet of black paper to the bottom of the box, centered there. This will act as your solar oven heat sink.</a:t>
            </a:r>
          </a:p>
          <a:p>
            <a:pPr lvl="0"/>
            <a:r>
              <a:rPr lang="en-US">
                <a:sym typeface="Roboto"/>
              </a:rPr>
              <a:t>How do you think it will help cook your food?</a:t>
            </a:r>
          </a:p>
          <a:p>
            <a:pPr lvl="0"/>
            <a:r>
              <a:rPr lang="en-US">
                <a:sym typeface="Roboto"/>
              </a:rPr>
              <a:t>Lastly, use a wooden skewer or pencil (and some tape) to prop the solar oven's lid up at about a 90-degree angle from the rest of the box. Your solar oven is ready to do some cooking!</a:t>
            </a:r>
          </a:p>
          <a:p>
            <a:pPr lvl="0"/>
            <a:r>
              <a:rPr lang="en-US">
                <a:sym typeface="Roboto"/>
              </a:rPr>
              <a:t>If you want to cook a s'more, break a graham cracker in half and place a marshmallow and small piece of chocolate between the cracker halves. Place the prepared s'more on a small square of aluminum foil (slightly larger than the s'more—this will serve as a tray) and put it in your solar oven, on top of the black sheet of paper. Put the solar oven outside where it will get full, direct sunlight for at least 30 minutes, and keep the oven turned so that the flap faces the sun. When the marshmallow is soft, your s'more should be ready to eat and enjoy!</a:t>
            </a:r>
          </a:p>
          <a:p>
            <a:pPr lvl="0"/>
            <a:r>
              <a:rPr lang="en-US">
                <a:sym typeface="Roboto"/>
              </a:rPr>
              <a:t>How long does it take to cook the s'more in your solar oven? Does the oven get very warm?</a:t>
            </a:r>
          </a:p>
          <a:p>
            <a:pPr lvl="0"/>
            <a:r>
              <a:rPr lang="en-US" i="1">
                <a:sym typeface="Roboto"/>
              </a:rPr>
              <a:t>See images of oven.</a:t>
            </a:r>
          </a:p>
        </p:txBody>
      </p:sp>
    </p:spTree>
    <p:extLst>
      <p:ext uri="{BB962C8B-B14F-4D97-AF65-F5344CB8AC3E}">
        <p14:creationId xmlns:p14="http://schemas.microsoft.com/office/powerpoint/2010/main" val="199891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084E1F7-8E14-C506-AF8C-87266D76C251}"/>
              </a:ext>
            </a:extLst>
          </p:cNvPr>
          <p:cNvSpPr>
            <a:spLocks noGrp="1"/>
          </p:cNvSpPr>
          <p:nvPr>
            <p:ph type="title"/>
          </p:nvPr>
        </p:nvSpPr>
        <p:spPr/>
        <p:txBody>
          <a:bodyPr/>
          <a:lstStyle/>
          <a:p>
            <a:r>
              <a:rPr lang="en-US"/>
              <a:t>Instructions (continued)</a:t>
            </a:r>
          </a:p>
        </p:txBody>
      </p:sp>
      <p:pic>
        <p:nvPicPr>
          <p:cNvPr id="18" name="Google Shape;259;g182ae6c6c65_0_16">
            <a:extLst>
              <a:ext uri="{FF2B5EF4-FFF2-40B4-BE49-F238E27FC236}">
                <a16:creationId xmlns:a16="http://schemas.microsoft.com/office/drawing/2014/main" id="{69AAFEA0-C7C5-541B-06F1-C79F5CCC25CC}"/>
              </a:ext>
            </a:extLst>
          </p:cNvPr>
          <p:cNvPicPr preferRelativeResize="0">
            <a:picLocks/>
          </p:cNvPicPr>
          <p:nvPr/>
        </p:nvPicPr>
        <p:blipFill rotWithShape="1">
          <a:blip r:embed="rId2">
            <a:alphaModFix/>
          </a:blip>
          <a:srcRect/>
          <a:stretch/>
        </p:blipFill>
        <p:spPr>
          <a:xfrm>
            <a:off x="457199" y="1705536"/>
            <a:ext cx="3346175" cy="3703100"/>
          </a:xfrm>
          <a:prstGeom prst="rect">
            <a:avLst/>
          </a:prstGeom>
          <a:noFill/>
          <a:ln>
            <a:noFill/>
          </a:ln>
        </p:spPr>
      </p:pic>
      <p:pic>
        <p:nvPicPr>
          <p:cNvPr id="19" name="Google Shape;260;g182ae6c6c65_0_16">
            <a:extLst>
              <a:ext uri="{FF2B5EF4-FFF2-40B4-BE49-F238E27FC236}">
                <a16:creationId xmlns:a16="http://schemas.microsoft.com/office/drawing/2014/main" id="{91508325-7B7B-534B-8A8A-29E9600C48CE}"/>
              </a:ext>
            </a:extLst>
          </p:cNvPr>
          <p:cNvPicPr preferRelativeResize="0">
            <a:picLocks/>
          </p:cNvPicPr>
          <p:nvPr/>
        </p:nvPicPr>
        <p:blipFill rotWithShape="1">
          <a:blip r:embed="rId3">
            <a:alphaModFix/>
          </a:blip>
          <a:srcRect/>
          <a:stretch/>
        </p:blipFill>
        <p:spPr>
          <a:xfrm>
            <a:off x="4133808" y="1705536"/>
            <a:ext cx="4552993" cy="3703100"/>
          </a:xfrm>
          <a:prstGeom prst="rect">
            <a:avLst/>
          </a:prstGeom>
          <a:noFill/>
          <a:ln>
            <a:noFill/>
          </a:ln>
        </p:spPr>
      </p:pic>
    </p:spTree>
    <p:extLst>
      <p:ext uri="{BB962C8B-B14F-4D97-AF65-F5344CB8AC3E}">
        <p14:creationId xmlns:p14="http://schemas.microsoft.com/office/powerpoint/2010/main" val="132700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084E1F7-8E14-C506-AF8C-87266D76C251}"/>
              </a:ext>
            </a:extLst>
          </p:cNvPr>
          <p:cNvSpPr>
            <a:spLocks noGrp="1"/>
          </p:cNvSpPr>
          <p:nvPr>
            <p:ph type="title"/>
          </p:nvPr>
        </p:nvSpPr>
        <p:spPr/>
        <p:txBody>
          <a:bodyPr/>
          <a:lstStyle/>
          <a:p>
            <a:r>
              <a:rPr lang="en-US"/>
              <a:t>Instructions (continued)</a:t>
            </a:r>
          </a:p>
        </p:txBody>
      </p:sp>
      <p:pic>
        <p:nvPicPr>
          <p:cNvPr id="8" name="Google Shape;266;g18d6b191aae_0_196">
            <a:extLst>
              <a:ext uri="{FF2B5EF4-FFF2-40B4-BE49-F238E27FC236}">
                <a16:creationId xmlns:a16="http://schemas.microsoft.com/office/drawing/2014/main" id="{595E970C-551C-6856-B2F2-451618478536}"/>
              </a:ext>
            </a:extLst>
          </p:cNvPr>
          <p:cNvPicPr preferRelativeResize="0">
            <a:picLocks noGrp="1"/>
          </p:cNvPicPr>
          <p:nvPr>
            <p:ph idx="1"/>
          </p:nvPr>
        </p:nvPicPr>
        <p:blipFill rotWithShape="1">
          <a:blip r:embed="rId2">
            <a:alphaModFix/>
          </a:blip>
          <a:srcRect/>
          <a:stretch/>
        </p:blipFill>
        <p:spPr>
          <a:xfrm>
            <a:off x="2540441" y="1737360"/>
            <a:ext cx="4064000" cy="4389120"/>
          </a:xfrm>
          <a:prstGeom prst="rect">
            <a:avLst/>
          </a:prstGeom>
          <a:noFill/>
          <a:ln>
            <a:noFill/>
          </a:ln>
        </p:spPr>
      </p:pic>
    </p:spTree>
    <p:extLst>
      <p:ext uri="{BB962C8B-B14F-4D97-AF65-F5344CB8AC3E}">
        <p14:creationId xmlns:p14="http://schemas.microsoft.com/office/powerpoint/2010/main" val="2994055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4F112-A745-3772-8EEA-E0CEA5CFDB07}"/>
              </a:ext>
            </a:extLst>
          </p:cNvPr>
          <p:cNvSpPr>
            <a:spLocks noGrp="1"/>
          </p:cNvSpPr>
          <p:nvPr>
            <p:ph type="title"/>
          </p:nvPr>
        </p:nvSpPr>
        <p:spPr/>
        <p:txBody>
          <a:bodyPr/>
          <a:lstStyle/>
          <a:p>
            <a:r>
              <a:rPr lang="en-US"/>
              <a:t>What Happened?</a:t>
            </a:r>
          </a:p>
        </p:txBody>
      </p:sp>
      <p:sp>
        <p:nvSpPr>
          <p:cNvPr id="3" name="Content Placeholder 2">
            <a:extLst>
              <a:ext uri="{FF2B5EF4-FFF2-40B4-BE49-F238E27FC236}">
                <a16:creationId xmlns:a16="http://schemas.microsoft.com/office/drawing/2014/main" id="{8ED46E5A-64A2-7F7A-048F-3DE6102AB91F}"/>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a:solidFill>
                  <a:srgbClr val="4B4B4B"/>
                </a:solidFill>
                <a:effectLst/>
                <a:latin typeface="Arial" panose="020B0604020202020204" pitchFamily="34" charset="0"/>
              </a:rPr>
              <a:t>In this activity, you built a simple box-type solar oven that should have been able to cook a s'more in sunny, warm conditions. In some trials, it took about 30–35 minutes in 85 to 90 degrees Fahrenheit heat for the marshmallow to get warm enough to become soft and melt some of the chocolate, and make a tasty, solar-powered treat! In ideal conditions, this solar oven can easily heat up to about 160 to 200 degrees Fahrenheit. Using full, direct sunlight is important for heating this solar oven.</a:t>
            </a:r>
            <a:r>
              <a:rPr lang="en-US" b="0" i="0">
                <a:solidFill>
                  <a:srgbClr val="4B4B4B"/>
                </a:solidFill>
                <a:effectLst/>
                <a:latin typeface="Arial" panose="020B0604020202020204" pitchFamily="34" charset="0"/>
              </a:rPr>
              <a:t>​</a:t>
            </a:r>
          </a:p>
        </p:txBody>
      </p:sp>
    </p:spTree>
    <p:extLst>
      <p:ext uri="{BB962C8B-B14F-4D97-AF65-F5344CB8AC3E}">
        <p14:creationId xmlns:p14="http://schemas.microsoft.com/office/powerpoint/2010/main" val="2857640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4F112-A745-3772-8EEA-E0CEA5CFDB07}"/>
              </a:ext>
            </a:extLst>
          </p:cNvPr>
          <p:cNvSpPr>
            <a:spLocks noGrp="1"/>
          </p:cNvSpPr>
          <p:nvPr>
            <p:ph type="title"/>
          </p:nvPr>
        </p:nvSpPr>
        <p:spPr/>
        <p:txBody>
          <a:bodyPr/>
          <a:lstStyle/>
          <a:p>
            <a:pPr lvl="0"/>
            <a:r>
              <a:rPr lang="en-US">
                <a:sym typeface="Roboto"/>
              </a:rPr>
              <a:t>Digging Deeper</a:t>
            </a:r>
          </a:p>
        </p:txBody>
      </p:sp>
      <p:sp>
        <p:nvSpPr>
          <p:cNvPr id="7" name="Content Placeholder 6">
            <a:extLst>
              <a:ext uri="{FF2B5EF4-FFF2-40B4-BE49-F238E27FC236}">
                <a16:creationId xmlns:a16="http://schemas.microsoft.com/office/drawing/2014/main" id="{6521BDEA-EECD-EA3C-79BB-A9F10575D429}"/>
              </a:ext>
            </a:extLst>
          </p:cNvPr>
          <p:cNvSpPr>
            <a:spLocks noGrp="1"/>
          </p:cNvSpPr>
          <p:nvPr>
            <p:ph idx="1"/>
          </p:nvPr>
        </p:nvSpPr>
        <p:spPr/>
        <p:txBody>
          <a:bodyPr/>
          <a:lstStyle/>
          <a:p>
            <a:pPr lvl="0"/>
            <a:r>
              <a:rPr lang="en-US">
                <a:sym typeface="Roboto"/>
              </a:rPr>
              <a:t>Solar ovens use solar energy—light and heat emitted from the sun—to cook food, pasteurize water, or even sterilize instruments. How does a solar oven work? The simple answer is that it is designed to absorb more heat than it releases.</a:t>
            </a:r>
          </a:p>
          <a:p>
            <a:pPr lvl="0"/>
            <a:r>
              <a:rPr lang="en-US">
                <a:sym typeface="Roboto"/>
              </a:rPr>
              <a:t>The solar oven you build in this activity is a relatively simple one made out of a pizza box, aluminum foil, plastic wrap, and a sheet of black paper. You cut a flap out of the pizza box's lid and line this flap with aluminum foil so that sunlight can be reflected off of the foil and into the box. You also seal the opening with plastic wrap to create a plastic "window" that works like a greenhouse roof, allowing (direct and reflected) sunlight to pass into the box, while also retaining heat. At the bottom of the box, you placed black paper to create a "heat sink." This heat sink works by absorbing direct and reflected sunlight to become warm so that it can then heat up food placed on top of it.</a:t>
            </a:r>
          </a:p>
        </p:txBody>
      </p:sp>
    </p:spTree>
    <p:extLst>
      <p:ext uri="{BB962C8B-B14F-4D97-AF65-F5344CB8AC3E}">
        <p14:creationId xmlns:p14="http://schemas.microsoft.com/office/powerpoint/2010/main" val="3856200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E9963A-07A4-47F0-8ADA-370876740708}"/>
              </a:ext>
            </a:extLst>
          </p:cNvPr>
          <p:cNvSpPr>
            <a:spLocks noGrp="1"/>
          </p:cNvSpPr>
          <p:nvPr>
            <p:ph type="title"/>
          </p:nvPr>
        </p:nvSpPr>
        <p:spPr/>
        <p:txBody>
          <a:bodyPr/>
          <a:lstStyle/>
          <a:p>
            <a:r>
              <a:rPr lang="en-US"/>
              <a:t>Climate Tech</a:t>
            </a:r>
          </a:p>
        </p:txBody>
      </p:sp>
      <p:sp>
        <p:nvSpPr>
          <p:cNvPr id="5" name="Content Placeholder 4">
            <a:extLst>
              <a:ext uri="{FF2B5EF4-FFF2-40B4-BE49-F238E27FC236}">
                <a16:creationId xmlns:a16="http://schemas.microsoft.com/office/drawing/2014/main" id="{7449CCB6-290B-DD40-D7EB-D16D243A0935}"/>
              </a:ext>
            </a:extLst>
          </p:cNvPr>
          <p:cNvSpPr>
            <a:spLocks noGrp="1"/>
          </p:cNvSpPr>
          <p:nvPr>
            <p:ph sz="half" idx="1"/>
          </p:nvPr>
        </p:nvSpPr>
        <p:spPr/>
        <p:txBody>
          <a:bodyPr/>
          <a:lstStyle/>
          <a:p>
            <a:pPr marL="0" lvl="0" indent="0">
              <a:buNone/>
            </a:pPr>
            <a:r>
              <a:rPr lang="en-US" b="1">
                <a:solidFill>
                  <a:schemeClr val="accent1"/>
                </a:solidFill>
                <a:sym typeface="Roboto"/>
              </a:rPr>
              <a:t>What kind of innovation would…</a:t>
            </a:r>
          </a:p>
          <a:p>
            <a:r>
              <a:rPr lang="en-US"/>
              <a:t>Combat rising temperatures around the globe?</a:t>
            </a:r>
          </a:p>
          <a:p>
            <a:r>
              <a:rPr lang="en-US"/>
              <a:t>Make drinking water cleaner for people across the world?</a:t>
            </a:r>
          </a:p>
          <a:p>
            <a:r>
              <a:rPr lang="en-US"/>
              <a:t>Reduce your carbon footprint?</a:t>
            </a:r>
          </a:p>
          <a:p>
            <a:r>
              <a:rPr lang="en-US"/>
              <a:t>Improve air quality?</a:t>
            </a:r>
          </a:p>
          <a:p>
            <a:r>
              <a:rPr lang="en-US"/>
              <a:t>Create new ways to use recycled materials?</a:t>
            </a:r>
          </a:p>
          <a:p>
            <a:r>
              <a:rPr lang="en-US"/>
              <a:t>Clean up our oceans and forests for wildlife?</a:t>
            </a:r>
          </a:p>
          <a:p>
            <a:r>
              <a:rPr lang="en-US"/>
              <a:t>Build more products with less material?</a:t>
            </a:r>
          </a:p>
          <a:p>
            <a:r>
              <a:rPr lang="en-US"/>
              <a:t>Make it easier for people to recycle?</a:t>
            </a:r>
          </a:p>
          <a:p>
            <a:r>
              <a:rPr lang="en-US"/>
              <a:t>Lower the cost of sustainable technology?</a:t>
            </a:r>
          </a:p>
          <a:p>
            <a:pPr lvl="0"/>
            <a:endParaRPr lang="en-US">
              <a:sym typeface="Roboto"/>
            </a:endParaRPr>
          </a:p>
        </p:txBody>
      </p:sp>
      <p:sp>
        <p:nvSpPr>
          <p:cNvPr id="2" name="Content Placeholder 1">
            <a:extLst>
              <a:ext uri="{FF2B5EF4-FFF2-40B4-BE49-F238E27FC236}">
                <a16:creationId xmlns:a16="http://schemas.microsoft.com/office/drawing/2014/main" id="{6A2BD6FB-5487-4C53-B582-FF0129C155F4}"/>
              </a:ext>
            </a:extLst>
          </p:cNvPr>
          <p:cNvSpPr>
            <a:spLocks noGrp="1"/>
          </p:cNvSpPr>
          <p:nvPr>
            <p:ph sz="half" idx="2"/>
          </p:nvPr>
        </p:nvSpPr>
        <p:spPr/>
        <p:txBody>
          <a:bodyPr/>
          <a:lstStyle/>
          <a:p>
            <a:pPr marL="0" indent="0">
              <a:buNone/>
            </a:pPr>
            <a:r>
              <a:rPr lang="en-US">
                <a:sym typeface="Roboto"/>
              </a:rPr>
              <a:t>For inspiration, take a look at these 3M Young Scientist Challenge alumni:</a:t>
            </a:r>
          </a:p>
          <a:p>
            <a:pPr marL="0" indent="0">
              <a:buNone/>
            </a:pPr>
            <a:endParaRPr lang="en-US">
              <a:sym typeface="Roboto"/>
            </a:endParaRPr>
          </a:p>
          <a:p>
            <a:pPr marL="0" indent="0">
              <a:buNone/>
            </a:pPr>
            <a:r>
              <a:rPr lang="en-US"/>
              <a:t>2023 finalist​</a:t>
            </a:r>
            <a:br>
              <a:rPr lang="en-US"/>
            </a:br>
            <a:r>
              <a:rPr lang="en-US">
                <a:hlinkClick r:id="rId2"/>
              </a:rPr>
              <a:t>Anisha Dhoot</a:t>
            </a:r>
            <a:endParaRPr lang="en-US"/>
          </a:p>
          <a:p>
            <a:pPr marL="0" indent="0">
              <a:buNone/>
            </a:pPr>
            <a:r>
              <a:rPr lang="en-US"/>
              <a:t>​</a:t>
            </a:r>
            <a:br>
              <a:rPr lang="en-US"/>
            </a:br>
            <a:endParaRPr lang="en-US"/>
          </a:p>
          <a:p>
            <a:pPr marL="0" indent="0">
              <a:buNone/>
            </a:pPr>
            <a:r>
              <a:rPr lang="en-US"/>
              <a:t>2019 Finalist ​</a:t>
            </a:r>
            <a:br>
              <a:rPr lang="en-US"/>
            </a:br>
            <a:r>
              <a:rPr lang="en-US">
                <a:hlinkClick r:id="rId3"/>
              </a:rPr>
              <a:t>Jordan Prawira</a:t>
            </a:r>
            <a:endParaRPr lang="en-US"/>
          </a:p>
        </p:txBody>
      </p:sp>
      <p:sp>
        <p:nvSpPr>
          <p:cNvPr id="3" name="Content Placeholder 2">
            <a:extLst>
              <a:ext uri="{FF2B5EF4-FFF2-40B4-BE49-F238E27FC236}">
                <a16:creationId xmlns:a16="http://schemas.microsoft.com/office/drawing/2014/main" id="{6044156B-48CC-7E35-8AB7-0E579372C695}"/>
              </a:ext>
            </a:extLst>
          </p:cNvPr>
          <p:cNvSpPr>
            <a:spLocks noGrp="1"/>
          </p:cNvSpPr>
          <p:nvPr>
            <p:ph sz="half" idx="10"/>
          </p:nvPr>
        </p:nvSpPr>
        <p:spPr/>
        <p:txBody>
          <a:bodyPr/>
          <a:lstStyle/>
          <a:p>
            <a:r>
              <a:rPr lang="en-US">
                <a:sym typeface="Roboto"/>
              </a:rPr>
              <a:t>Our planet holds precious resources, and it is our responsibility to properly manage them so future generations can enjoy the same quality of life that we do. As we look to tomorrow, many scientists are harnessing science-based innovations that have the potential to tackle climate-related challenges.</a:t>
            </a:r>
            <a:endParaRPr lang="en-US"/>
          </a:p>
        </p:txBody>
      </p:sp>
      <p:pic>
        <p:nvPicPr>
          <p:cNvPr id="8" name="Picture 7">
            <a:extLst>
              <a:ext uri="{FF2B5EF4-FFF2-40B4-BE49-F238E27FC236}">
                <a16:creationId xmlns:a16="http://schemas.microsoft.com/office/drawing/2014/main" id="{A589C94E-74D6-D207-C4D0-6683323C590C}"/>
              </a:ext>
            </a:extLst>
          </p:cNvPr>
          <p:cNvPicPr>
            <a:picLocks noChangeAspect="1"/>
          </p:cNvPicPr>
          <p:nvPr/>
        </p:nvPicPr>
        <p:blipFill>
          <a:blip r:embed="rId4"/>
          <a:srcRect/>
          <a:stretch/>
        </p:blipFill>
        <p:spPr>
          <a:xfrm>
            <a:off x="7693948" y="3976314"/>
            <a:ext cx="805996" cy="805996"/>
          </a:xfrm>
          <a:prstGeom prst="rect">
            <a:avLst/>
          </a:prstGeom>
        </p:spPr>
      </p:pic>
      <p:pic>
        <p:nvPicPr>
          <p:cNvPr id="9" name="Picture 8">
            <a:extLst>
              <a:ext uri="{FF2B5EF4-FFF2-40B4-BE49-F238E27FC236}">
                <a16:creationId xmlns:a16="http://schemas.microsoft.com/office/drawing/2014/main" id="{FE9EC5C6-3FC0-562B-B6B7-F1D9412ABC1F}"/>
              </a:ext>
            </a:extLst>
          </p:cNvPr>
          <p:cNvPicPr>
            <a:picLocks noChangeAspect="1"/>
          </p:cNvPicPr>
          <p:nvPr/>
        </p:nvPicPr>
        <p:blipFill>
          <a:blip r:embed="rId5"/>
          <a:srcRect/>
          <a:stretch/>
        </p:blipFill>
        <p:spPr>
          <a:xfrm>
            <a:off x="7693948" y="5065643"/>
            <a:ext cx="805996" cy="805996"/>
          </a:xfrm>
          <a:prstGeom prst="rect">
            <a:avLst/>
          </a:prstGeom>
        </p:spPr>
      </p:pic>
    </p:spTree>
    <p:extLst>
      <p:ext uri="{BB962C8B-B14F-4D97-AF65-F5344CB8AC3E}">
        <p14:creationId xmlns:p14="http://schemas.microsoft.com/office/powerpoint/2010/main" val="139302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a:sym typeface="Roboto"/>
              </a:rPr>
              <a:t>Instructions</a:t>
            </a:r>
            <a:endParaRPr lang="en-US"/>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p:txBody>
          <a:bodyPr/>
          <a:lstStyle/>
          <a:p>
            <a:pPr lvl="0"/>
            <a:r>
              <a:rPr lang="en-US">
                <a:sym typeface="Roboto"/>
              </a:rPr>
              <a:t>Follow along with the station task cards to build a simple robot hand with two "fingers" and one "joint" on each finger. Note that this project follows the engineering design process. This is just a simple design to get you started. You can modify, test, and improve upon the design to make a better or more complicated robot hand.</a:t>
            </a:r>
          </a:p>
          <a:p>
            <a:pPr lvl="0"/>
            <a:r>
              <a:rPr lang="en-US">
                <a:sym typeface="Roboto"/>
              </a:rPr>
              <a:t>Keep testing your robot hand and try using it to pick things up. Try objects of different shapes, sizes, and weights. Do you notice any problems with your design? Do you have trouble picking up certain items?</a:t>
            </a:r>
          </a:p>
          <a:p>
            <a:pPr lvl="0"/>
            <a:r>
              <a:rPr lang="en-US">
                <a:sym typeface="Roboto"/>
              </a:rPr>
              <a:t>How could you change your design to make it better? Try improving your design so it can do a better job of picking up different objects. Is it better if you control all the fingers with one string, or individually? What if you change the angle of the fingers relative to each other, or the location of the joints? What else can you change?</a:t>
            </a:r>
          </a:p>
          <a:p>
            <a:pPr lvl="1"/>
            <a:r>
              <a:rPr lang="en-US">
                <a:sym typeface="Roboto"/>
              </a:rPr>
              <a:t>If you are using air-dry or oven-bake clay, finalize your design before you let the clay dry. </a:t>
            </a:r>
          </a:p>
          <a:p>
            <a:pPr lvl="0"/>
            <a:r>
              <a:rPr lang="en-US">
                <a:sym typeface="Roboto"/>
              </a:rPr>
              <a:t>Caution: adult supervision is required for oven-bake clay. Putting plastic drinking straws in the oven may cause them to melt, depending on the baking temperature for the clay. If you notice any funny smells or see your straws melting, immediately turn off the oven and remove the robot hand.</a:t>
            </a:r>
          </a:p>
        </p:txBody>
      </p:sp>
    </p:spTree>
    <p:extLst>
      <p:ext uri="{BB962C8B-B14F-4D97-AF65-F5344CB8AC3E}">
        <p14:creationId xmlns:p14="http://schemas.microsoft.com/office/powerpoint/2010/main" val="209429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a:xfrm>
            <a:off x="636814" y="1108166"/>
            <a:ext cx="7870372" cy="1554480"/>
          </a:xfrm>
        </p:spPr>
        <p:txBody>
          <a:bodyPr/>
          <a:lstStyle/>
          <a:p>
            <a:r>
              <a:rPr lang="en-US">
                <a:sym typeface="Roboto"/>
              </a:rPr>
              <a:t>Station 5</a:t>
            </a:r>
            <a:br>
              <a:rPr lang="en-US">
                <a:sym typeface="Roboto"/>
              </a:rPr>
            </a:br>
            <a:r>
              <a:rPr lang="en-US" sz="3200">
                <a:sym typeface="Roboto"/>
              </a:rPr>
              <a:t>Home Improvement Innovation Challenge: Juicy Electricity with a Lemon Battery</a:t>
            </a:r>
            <a:endParaRPr lang="en-US" sz="320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2" y="3291840"/>
            <a:ext cx="5197321" cy="2651760"/>
          </a:xfrm>
        </p:spPr>
        <p:txBody>
          <a:bodyPr/>
          <a:lstStyle/>
          <a:p>
            <a:r>
              <a:rPr lang="en-US" sz="1600">
                <a:sym typeface="Roboto"/>
              </a:rPr>
              <a:t>Consider how people around the world power their homes. What are various energy sources used in communities? What alternative energy sources could we use to help people impacted by a natural disaster?</a:t>
            </a:r>
            <a:endParaRPr lang="en-US" sz="1600"/>
          </a:p>
          <a:p>
            <a:r>
              <a:rPr lang="en-US" sz="1600">
                <a:sym typeface="Roboto"/>
              </a:rPr>
              <a:t>Could we consider natural and cost-effective ways to power communities around the world? Try out this activity, and it might just charge up your imagination.</a:t>
            </a:r>
            <a:endParaRPr lang="en-US" sz="1600"/>
          </a:p>
        </p:txBody>
      </p:sp>
      <p:pic>
        <p:nvPicPr>
          <p:cNvPr id="3" name="Google Shape;290;g18d6b191aae_0_212">
            <a:extLst>
              <a:ext uri="{FF2B5EF4-FFF2-40B4-BE49-F238E27FC236}">
                <a16:creationId xmlns:a16="http://schemas.microsoft.com/office/drawing/2014/main" id="{8403D0ED-C4D6-510E-9A06-33D74BD533A0}"/>
              </a:ext>
            </a:extLst>
          </p:cNvPr>
          <p:cNvPicPr preferRelativeResize="0"/>
          <p:nvPr/>
        </p:nvPicPr>
        <p:blipFill rotWithShape="1">
          <a:blip r:embed="rId2">
            <a:alphaModFix/>
          </a:blip>
          <a:srcRect/>
          <a:stretch/>
        </p:blipFill>
        <p:spPr>
          <a:xfrm>
            <a:off x="6060061" y="3291840"/>
            <a:ext cx="2463555" cy="2777656"/>
          </a:xfrm>
          <a:prstGeom prst="rect">
            <a:avLst/>
          </a:prstGeom>
          <a:noFill/>
          <a:ln>
            <a:noFill/>
          </a:ln>
        </p:spPr>
      </p:pic>
    </p:spTree>
    <p:extLst>
      <p:ext uri="{BB962C8B-B14F-4D97-AF65-F5344CB8AC3E}">
        <p14:creationId xmlns:p14="http://schemas.microsoft.com/office/powerpoint/2010/main" val="1310598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33A0-9EDE-307A-AC12-694C97671446}"/>
              </a:ext>
            </a:extLst>
          </p:cNvPr>
          <p:cNvSpPr>
            <a:spLocks noGrp="1"/>
          </p:cNvSpPr>
          <p:nvPr>
            <p:ph type="title"/>
          </p:nvPr>
        </p:nvSpPr>
        <p:spPr/>
        <p:txBody>
          <a:bodyPr/>
          <a:lstStyle/>
          <a:p>
            <a:r>
              <a:rPr lang="en-US"/>
              <a:t>Instructions</a:t>
            </a:r>
          </a:p>
        </p:txBody>
      </p:sp>
      <p:sp>
        <p:nvSpPr>
          <p:cNvPr id="4" name="Content Placeholder 3">
            <a:extLst>
              <a:ext uri="{FF2B5EF4-FFF2-40B4-BE49-F238E27FC236}">
                <a16:creationId xmlns:a16="http://schemas.microsoft.com/office/drawing/2014/main" id="{1D9D8C19-B6A3-ED26-1F34-75FD752CE446}"/>
              </a:ext>
            </a:extLst>
          </p:cNvPr>
          <p:cNvSpPr>
            <a:spLocks noGrp="1"/>
          </p:cNvSpPr>
          <p:nvPr>
            <p:ph idx="1"/>
          </p:nvPr>
        </p:nvSpPr>
        <p:spPr/>
        <p:txBody>
          <a:bodyPr/>
          <a:lstStyle/>
          <a:p>
            <a:r>
              <a:rPr lang="en-US">
                <a:sym typeface="Roboto"/>
              </a:rPr>
              <a:t>Cut out three aluminum foil rectangles, each 3 centimeters (cm) by 20 cm. Fold each strip in thirds, lengthwise, to get three sturdy 1 cm by 20 cm aluminum strips.</a:t>
            </a:r>
          </a:p>
          <a:p>
            <a:r>
              <a:rPr lang="en-US">
                <a:sym typeface="Roboto"/>
              </a:rPr>
              <a:t>Put the lemon on a plate, and carefully use the knife to make a small cut near the middle of the lemon (away from either end). Make the cut about 2 cm long and 1 cm deep.</a:t>
            </a:r>
          </a:p>
          <a:p>
            <a:endParaRPr lang="en-US">
              <a:sym typeface="Roboto"/>
            </a:endParaRPr>
          </a:p>
        </p:txBody>
      </p:sp>
      <p:pic>
        <p:nvPicPr>
          <p:cNvPr id="22" name="Google Shape;297;g18d6b191aae_0_219">
            <a:extLst>
              <a:ext uri="{FF2B5EF4-FFF2-40B4-BE49-F238E27FC236}">
                <a16:creationId xmlns:a16="http://schemas.microsoft.com/office/drawing/2014/main" id="{E49CAC7F-34E3-D387-42D7-B7515E1F90D8}"/>
              </a:ext>
            </a:extLst>
          </p:cNvPr>
          <p:cNvPicPr preferRelativeResize="0"/>
          <p:nvPr/>
        </p:nvPicPr>
        <p:blipFill rotWithShape="1">
          <a:blip r:embed="rId2">
            <a:alphaModFix/>
          </a:blip>
          <a:srcRect/>
          <a:stretch/>
        </p:blipFill>
        <p:spPr>
          <a:xfrm>
            <a:off x="5087509" y="1737360"/>
            <a:ext cx="3098225" cy="2093025"/>
          </a:xfrm>
          <a:prstGeom prst="rect">
            <a:avLst/>
          </a:prstGeom>
          <a:noFill/>
          <a:ln>
            <a:noFill/>
          </a:ln>
        </p:spPr>
      </p:pic>
      <p:pic>
        <p:nvPicPr>
          <p:cNvPr id="23" name="Google Shape;298;g18d6b191aae_0_219">
            <a:extLst>
              <a:ext uri="{FF2B5EF4-FFF2-40B4-BE49-F238E27FC236}">
                <a16:creationId xmlns:a16="http://schemas.microsoft.com/office/drawing/2014/main" id="{6BF8820B-00D7-3480-1933-6E0B878E371F}"/>
              </a:ext>
            </a:extLst>
          </p:cNvPr>
          <p:cNvPicPr preferRelativeResize="0"/>
          <p:nvPr/>
        </p:nvPicPr>
        <p:blipFill rotWithShape="1">
          <a:blip r:embed="rId3">
            <a:alphaModFix/>
          </a:blip>
          <a:srcRect t="3496" b="6563"/>
          <a:stretch/>
        </p:blipFill>
        <p:spPr>
          <a:xfrm>
            <a:off x="5087509" y="4013265"/>
            <a:ext cx="3098225" cy="2093025"/>
          </a:xfrm>
          <a:prstGeom prst="rect">
            <a:avLst/>
          </a:prstGeom>
          <a:noFill/>
          <a:ln>
            <a:noFill/>
          </a:ln>
        </p:spPr>
      </p:pic>
    </p:spTree>
    <p:extLst>
      <p:ext uri="{BB962C8B-B14F-4D97-AF65-F5344CB8AC3E}">
        <p14:creationId xmlns:p14="http://schemas.microsoft.com/office/powerpoint/2010/main" val="3085360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p:txBody>
          <a:bodyPr/>
          <a:lstStyle/>
          <a:p>
            <a:pPr lvl="0"/>
            <a:r>
              <a:rPr lang="en-US">
                <a:sym typeface="Roboto"/>
              </a:rPr>
              <a:t>Make a second, similar cut, parallel to the first, so the cuts are about 1 cm apart.</a:t>
            </a:r>
          </a:p>
          <a:p>
            <a:pPr lvl="0"/>
            <a:r>
              <a:rPr lang="en-US">
                <a:sym typeface="Roboto"/>
              </a:rPr>
              <a:t>Push a penny in the first cut until it sits halfway down into the lemon. Part of the penny should be in contact with the lemon juice, as a chemical reaction between the copper from the penny and the lemon juice plays an essential role in generating electricity. The copper penny that is in contact with the lemon juice is called the </a:t>
            </a:r>
            <a:r>
              <a:rPr lang="en-US" b="1" i="1">
                <a:solidFill>
                  <a:schemeClr val="accent6"/>
                </a:solidFill>
                <a:sym typeface="Roboto"/>
              </a:rPr>
              <a:t>electrode</a:t>
            </a:r>
            <a:r>
              <a:rPr lang="en-US">
                <a:sym typeface="Roboto"/>
              </a:rPr>
              <a:t> of your battery. </a:t>
            </a:r>
          </a:p>
          <a:p>
            <a:pPr lvl="1"/>
            <a:r>
              <a:rPr lang="en-US" b="1">
                <a:sym typeface="Roboto"/>
              </a:rPr>
              <a:t>Note: </a:t>
            </a:r>
            <a:r>
              <a:rPr lang="en-US">
                <a:sym typeface="Roboto"/>
              </a:rPr>
              <a:t>If your lemon has a very thick skin, you might need to cut away some lemon peel.</a:t>
            </a:r>
          </a:p>
        </p:txBody>
      </p:sp>
      <p:pic>
        <p:nvPicPr>
          <p:cNvPr id="14" name="Google Shape;305;g18d6b191aae_0_248">
            <a:extLst>
              <a:ext uri="{FF2B5EF4-FFF2-40B4-BE49-F238E27FC236}">
                <a16:creationId xmlns:a16="http://schemas.microsoft.com/office/drawing/2014/main" id="{5157C038-5383-7AD2-CE67-3D495205C8A8}"/>
              </a:ext>
            </a:extLst>
          </p:cNvPr>
          <p:cNvPicPr preferRelativeResize="0"/>
          <p:nvPr/>
        </p:nvPicPr>
        <p:blipFill rotWithShape="1">
          <a:blip r:embed="rId2">
            <a:alphaModFix/>
          </a:blip>
          <a:srcRect/>
          <a:stretch/>
        </p:blipFill>
        <p:spPr>
          <a:xfrm>
            <a:off x="5087509" y="1737360"/>
            <a:ext cx="3098225" cy="2292686"/>
          </a:xfrm>
          <a:prstGeom prst="rect">
            <a:avLst/>
          </a:prstGeom>
          <a:noFill/>
          <a:ln>
            <a:noFill/>
          </a:ln>
        </p:spPr>
      </p:pic>
    </p:spTree>
    <p:extLst>
      <p:ext uri="{BB962C8B-B14F-4D97-AF65-F5344CB8AC3E}">
        <p14:creationId xmlns:p14="http://schemas.microsoft.com/office/powerpoint/2010/main" val="1301414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a:xfrm>
            <a:off x="457199" y="1645920"/>
            <a:ext cx="8229600" cy="2439383"/>
          </a:xfrm>
        </p:spPr>
        <p:txBody>
          <a:bodyPr numCol="2" spcCol="182880"/>
          <a:lstStyle/>
          <a:p>
            <a:pPr lvl="0"/>
            <a:r>
              <a:rPr lang="en-US">
                <a:sym typeface="Roboto"/>
              </a:rPr>
              <a:t>Slide one of the aluminum strips in the second cut until you are sure part of the aluminum is in contact with the lemon juice. The aluminum strip that sits inside the lemon is the second electrode of your battery. It will react with the lemon juice to generate electricity.</a:t>
            </a:r>
          </a:p>
          <a:p>
            <a:pPr lvl="1">
              <a:buClr>
                <a:schemeClr val="tx1"/>
              </a:buClr>
              <a:buFont typeface="Wingdings" pitchFamily="2" charset="2"/>
              <a:buChar char="Ø"/>
            </a:pPr>
            <a:r>
              <a:rPr lang="en-US" b="1" i="1">
                <a:sym typeface="Roboto"/>
              </a:rPr>
              <a:t>Do you think it is important for the aluminum to be in contact with the lemon juice?</a:t>
            </a:r>
          </a:p>
          <a:p>
            <a:pPr lvl="0"/>
            <a:r>
              <a:rPr lang="en-US">
                <a:sym typeface="Roboto"/>
              </a:rPr>
              <a:t>You just made a battery! It has two electrodes made of different metals (copper and aluminum) and an </a:t>
            </a:r>
            <a:r>
              <a:rPr lang="en-US" b="1" i="1">
                <a:solidFill>
                  <a:schemeClr val="accent6"/>
                </a:solidFill>
                <a:sym typeface="Roboto"/>
              </a:rPr>
              <a:t>electrolyte</a:t>
            </a:r>
            <a:r>
              <a:rPr lang="en-US">
                <a:sym typeface="Roboto"/>
              </a:rPr>
              <a:t> (the lemon juice) separating them.</a:t>
            </a:r>
          </a:p>
          <a:p>
            <a:pPr lvl="0"/>
            <a:endParaRPr lang="en-US">
              <a:sym typeface="Roboto"/>
            </a:endParaRPr>
          </a:p>
        </p:txBody>
      </p:sp>
    </p:spTree>
    <p:extLst>
      <p:ext uri="{BB962C8B-B14F-4D97-AF65-F5344CB8AC3E}">
        <p14:creationId xmlns:p14="http://schemas.microsoft.com/office/powerpoint/2010/main" val="3808836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a:xfrm>
            <a:off x="457199" y="1645920"/>
            <a:ext cx="8229600" cy="4224793"/>
          </a:xfrm>
        </p:spPr>
        <p:txBody>
          <a:bodyPr/>
          <a:lstStyle/>
          <a:p>
            <a:pPr lvl="1">
              <a:buClr>
                <a:schemeClr val="tx1"/>
              </a:buClr>
              <a:buFont typeface="Wingdings" pitchFamily="2" charset="2"/>
              <a:buChar char="Ø"/>
            </a:pPr>
            <a:r>
              <a:rPr lang="en-US" b="1" i="1">
                <a:sym typeface="Roboto"/>
              </a:rPr>
              <a:t>Do you think this battery is generating electricity or is there still something missing?</a:t>
            </a:r>
          </a:p>
          <a:p>
            <a:pPr lvl="0"/>
            <a:r>
              <a:rPr lang="en-US">
                <a:sym typeface="Roboto"/>
              </a:rPr>
              <a:t>Your battery can generate electricity, but will only do so when the electrodes are connected with something that conducts electricity. To create a connection, attach the second aluminum strip to the part of the penny sticking out of the lemon with a plastic-coated paperclip. Make sure the aluminum touches the penny so electricity can pass between the copper penny and the aluminum foil.</a:t>
            </a:r>
          </a:p>
          <a:p>
            <a:pPr lvl="1">
              <a:buClr>
                <a:schemeClr val="tx1"/>
              </a:buClr>
              <a:buFont typeface="Wingdings" pitchFamily="2" charset="2"/>
              <a:buChar char="Ø"/>
            </a:pPr>
            <a:r>
              <a:rPr lang="en-US" b="1" i="1">
                <a:sym typeface="Roboto"/>
              </a:rPr>
              <a:t>You used an aluminum strip to create a connection; would you expect a plastic strip to work as well?</a:t>
            </a:r>
          </a:p>
          <a:p>
            <a:pPr lvl="0"/>
            <a:r>
              <a:rPr lang="en-US">
                <a:sym typeface="Roboto"/>
              </a:rPr>
              <a:t>As soon as the two aluminum strips touch each other, electricity will be produced in the battery and flow through the aluminum strips from one electrode to the other. Since you cannot see the electricity flowing, let us try to feel it. Let the two strips of aluminum touch a sensitive area on your body, like your fingertip or tongue, with about 1 cm in between the places where the aluminum touches the body part.</a:t>
            </a:r>
          </a:p>
        </p:txBody>
      </p:sp>
      <p:pic>
        <p:nvPicPr>
          <p:cNvPr id="11" name="Google Shape;312;g1a0e707bc9a_0_97">
            <a:extLst>
              <a:ext uri="{FF2B5EF4-FFF2-40B4-BE49-F238E27FC236}">
                <a16:creationId xmlns:a16="http://schemas.microsoft.com/office/drawing/2014/main" id="{55383323-9428-2CDD-00C9-AD5B951BE9A5}"/>
              </a:ext>
            </a:extLst>
          </p:cNvPr>
          <p:cNvPicPr preferRelativeResize="0"/>
          <p:nvPr/>
        </p:nvPicPr>
        <p:blipFill rotWithShape="1">
          <a:blip r:embed="rId2">
            <a:alphaModFix/>
          </a:blip>
          <a:srcRect l="1" r="158"/>
          <a:stretch/>
        </p:blipFill>
        <p:spPr>
          <a:xfrm>
            <a:off x="4888727" y="4165567"/>
            <a:ext cx="3592664" cy="2093025"/>
          </a:xfrm>
          <a:prstGeom prst="rect">
            <a:avLst/>
          </a:prstGeom>
          <a:noFill/>
          <a:ln>
            <a:noFill/>
          </a:ln>
        </p:spPr>
      </p:pic>
    </p:spTree>
    <p:extLst>
      <p:ext uri="{BB962C8B-B14F-4D97-AF65-F5344CB8AC3E}">
        <p14:creationId xmlns:p14="http://schemas.microsoft.com/office/powerpoint/2010/main" val="1140722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p:txBody>
          <a:bodyPr/>
          <a:lstStyle/>
          <a:p>
            <a:pPr lvl="0"/>
            <a:r>
              <a:rPr lang="en-US">
                <a:sym typeface="Roboto"/>
              </a:rPr>
              <a:t>Some of our test people needed a slightly more powerful battery before they could feel the tingly sensation created by the electricity. To increase the power, build a second battery, identical to the first. Remember a battery consists of two electrodes (the copper penny and the aluminum foil) separated by an electrolyte (the lemon juice). You can choose a different spot on the lemon you just used (as shown in the figure), or use a second lemon to build a second battery. Note that you only need one aluminum strip to build a second battery. You will create connections in the next step.</a:t>
            </a:r>
          </a:p>
        </p:txBody>
      </p:sp>
      <p:pic>
        <p:nvPicPr>
          <p:cNvPr id="15" name="Google Shape;319;g18d6b191aae_0_262">
            <a:extLst>
              <a:ext uri="{FF2B5EF4-FFF2-40B4-BE49-F238E27FC236}">
                <a16:creationId xmlns:a16="http://schemas.microsoft.com/office/drawing/2014/main" id="{7B93AF37-895A-A21E-C81F-DD87BC23DA7D}"/>
              </a:ext>
            </a:extLst>
          </p:cNvPr>
          <p:cNvPicPr preferRelativeResize="0"/>
          <p:nvPr/>
        </p:nvPicPr>
        <p:blipFill rotWithShape="1">
          <a:blip r:embed="rId2">
            <a:alphaModFix/>
          </a:blip>
          <a:srcRect/>
          <a:stretch/>
        </p:blipFill>
        <p:spPr>
          <a:xfrm>
            <a:off x="5087509" y="1645920"/>
            <a:ext cx="3098225" cy="2519921"/>
          </a:xfrm>
          <a:prstGeom prst="rect">
            <a:avLst/>
          </a:prstGeom>
          <a:noFill/>
          <a:ln>
            <a:noFill/>
          </a:ln>
        </p:spPr>
      </p:pic>
    </p:spTree>
    <p:extLst>
      <p:ext uri="{BB962C8B-B14F-4D97-AF65-F5344CB8AC3E}">
        <p14:creationId xmlns:p14="http://schemas.microsoft.com/office/powerpoint/2010/main" val="2925941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p:txBody>
          <a:bodyPr/>
          <a:lstStyle/>
          <a:p>
            <a:r>
              <a:rPr lang="en-US"/>
              <a:t>To connect the second battery to the first, find the aluminum strip of the first battery that serves as an electrode (it has its end inserted in the lemon). Use a plastic-coated paperclip to attach the other end of this aluminum strip to the penny of the second battery (which, if you are using one lemon, is just on another part of your lemon). This connects the aluminum electrode of the first battery to the copper electrode of the second battery.​</a:t>
            </a:r>
          </a:p>
        </p:txBody>
      </p:sp>
      <p:pic>
        <p:nvPicPr>
          <p:cNvPr id="11" name="Google Shape;320;g18d6b191aae_0_262">
            <a:extLst>
              <a:ext uri="{FF2B5EF4-FFF2-40B4-BE49-F238E27FC236}">
                <a16:creationId xmlns:a16="http://schemas.microsoft.com/office/drawing/2014/main" id="{ADD80193-304D-47D8-DA6B-958504B5E0AA}"/>
              </a:ext>
            </a:extLst>
          </p:cNvPr>
          <p:cNvPicPr preferRelativeResize="0"/>
          <p:nvPr/>
        </p:nvPicPr>
        <p:blipFill rotWithShape="1">
          <a:blip r:embed="rId2">
            <a:alphaModFix/>
          </a:blip>
          <a:srcRect r="47872"/>
          <a:stretch/>
        </p:blipFill>
        <p:spPr>
          <a:xfrm>
            <a:off x="5259788" y="1645920"/>
            <a:ext cx="2797534" cy="2093025"/>
          </a:xfrm>
          <a:prstGeom prst="rect">
            <a:avLst/>
          </a:prstGeom>
          <a:noFill/>
          <a:ln>
            <a:noFill/>
          </a:ln>
        </p:spPr>
      </p:pic>
      <p:pic>
        <p:nvPicPr>
          <p:cNvPr id="12" name="Google Shape;320;g18d6b191aae_0_262">
            <a:extLst>
              <a:ext uri="{FF2B5EF4-FFF2-40B4-BE49-F238E27FC236}">
                <a16:creationId xmlns:a16="http://schemas.microsoft.com/office/drawing/2014/main" id="{A246E52A-B973-B558-68E5-B1BB9FFB4A6F}"/>
              </a:ext>
            </a:extLst>
          </p:cNvPr>
          <p:cNvPicPr preferRelativeResize="0"/>
          <p:nvPr/>
        </p:nvPicPr>
        <p:blipFill rotWithShape="1">
          <a:blip r:embed="rId2">
            <a:alphaModFix/>
          </a:blip>
          <a:srcRect l="53610" t="7236"/>
          <a:stretch/>
        </p:blipFill>
        <p:spPr>
          <a:xfrm>
            <a:off x="5259788" y="3921825"/>
            <a:ext cx="2797533" cy="2181698"/>
          </a:xfrm>
          <a:prstGeom prst="rect">
            <a:avLst/>
          </a:prstGeom>
          <a:noFill/>
          <a:ln>
            <a:noFill/>
          </a:ln>
        </p:spPr>
      </p:pic>
    </p:spTree>
    <p:extLst>
      <p:ext uri="{BB962C8B-B14F-4D97-AF65-F5344CB8AC3E}">
        <p14:creationId xmlns:p14="http://schemas.microsoft.com/office/powerpoint/2010/main" val="1068443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p:txBody>
          <a:bodyPr numCol="2" spcCol="182880"/>
          <a:lstStyle/>
          <a:p>
            <a:pPr lvl="0"/>
            <a:r>
              <a:rPr lang="en-US">
                <a:sym typeface="Roboto"/>
              </a:rPr>
              <a:t>Test this set of connected batteries in a similar way as you tested the single battery, bringing the ends of the two aluminum foil strips sticking out of your battery set (those that have a free end) in contact with your fingertip or tongue.</a:t>
            </a:r>
          </a:p>
          <a:p>
            <a:pPr lvl="0"/>
            <a:r>
              <a:rPr lang="en-US">
                <a:sym typeface="Roboto"/>
              </a:rPr>
              <a:t>Can you feel electricity flowing? If you could feel it the first time, is this any different?</a:t>
            </a:r>
          </a:p>
          <a:p>
            <a:pPr lvl="0"/>
            <a:r>
              <a:rPr lang="en-US">
                <a:sym typeface="Roboto"/>
              </a:rPr>
              <a:t>Note that some people are able to clearly describe the intensity of the electricity flowing through their fingertip or tongue, while others will only be able say whether they feel it or not.</a:t>
            </a:r>
          </a:p>
        </p:txBody>
      </p:sp>
      <p:pic>
        <p:nvPicPr>
          <p:cNvPr id="10" name="Google Shape;327;g18d6b191aae_0_273">
            <a:extLst>
              <a:ext uri="{FF2B5EF4-FFF2-40B4-BE49-F238E27FC236}">
                <a16:creationId xmlns:a16="http://schemas.microsoft.com/office/drawing/2014/main" id="{E3505FE6-3AB8-6E4E-F171-80E72583BEB5}"/>
              </a:ext>
            </a:extLst>
          </p:cNvPr>
          <p:cNvPicPr preferRelativeResize="0"/>
          <p:nvPr/>
        </p:nvPicPr>
        <p:blipFill rotWithShape="1">
          <a:blip r:embed="rId2">
            <a:alphaModFix/>
          </a:blip>
          <a:srcRect/>
          <a:stretch/>
        </p:blipFill>
        <p:spPr>
          <a:xfrm>
            <a:off x="5087509" y="1645920"/>
            <a:ext cx="3098224" cy="2533648"/>
          </a:xfrm>
          <a:prstGeom prst="rect">
            <a:avLst/>
          </a:prstGeom>
          <a:noFill/>
          <a:ln>
            <a:noFill/>
          </a:ln>
        </p:spPr>
      </p:pic>
    </p:spTree>
    <p:extLst>
      <p:ext uri="{BB962C8B-B14F-4D97-AF65-F5344CB8AC3E}">
        <p14:creationId xmlns:p14="http://schemas.microsoft.com/office/powerpoint/2010/main" val="1431505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a:xfrm>
            <a:off x="457199" y="1645920"/>
            <a:ext cx="8229600" cy="3827228"/>
          </a:xfrm>
        </p:spPr>
        <p:txBody>
          <a:bodyPr numCol="2" spcCol="182880"/>
          <a:lstStyle/>
          <a:p>
            <a:pPr lvl="0"/>
            <a:r>
              <a:rPr lang="en-US">
                <a:sym typeface="Roboto"/>
              </a:rPr>
              <a:t>If you still cannot feel it, check if each electrode (pennies and the aluminum strips stuck in the lemon) are inserted deep enough so they are in contact with lemon juice. Make sure there is firm contact between the penny and its attached aluminum strip, and make sure the aluminum strips are not touching each other. </a:t>
            </a:r>
          </a:p>
          <a:p>
            <a:pPr lvl="0"/>
            <a:r>
              <a:rPr lang="en-US">
                <a:sym typeface="Roboto"/>
              </a:rPr>
              <a:t>If all is correct, you might need slightly more electricity to feel the tingling generated by electricity flowing through your body. You can test another person to see if they can feel the electricity, or you can add one more lemon battery to your set.</a:t>
            </a:r>
          </a:p>
          <a:p>
            <a:pPr lvl="0"/>
            <a:r>
              <a:rPr lang="en-US">
                <a:sym typeface="Roboto"/>
              </a:rPr>
              <a:t>Now that you can detect whether electricity is generated or not, try some different configurations.</a:t>
            </a:r>
          </a:p>
          <a:p>
            <a:pPr lvl="0"/>
            <a:r>
              <a:rPr lang="en-US">
                <a:sym typeface="Roboto"/>
              </a:rPr>
              <a:t>What happens if you let the aluminum strips touch each other and your finger or tongue?</a:t>
            </a:r>
          </a:p>
          <a:p>
            <a:pPr marL="0" lvl="0" indent="0">
              <a:buNone/>
            </a:pPr>
            <a:endParaRPr lang="en-US" b="1">
              <a:solidFill>
                <a:schemeClr val="accent1"/>
              </a:solidFill>
              <a:sym typeface="Roboto"/>
            </a:endParaRPr>
          </a:p>
          <a:p>
            <a:pPr marL="0" lvl="0" indent="0">
              <a:buNone/>
            </a:pPr>
            <a:r>
              <a:rPr lang="en-US" b="1">
                <a:solidFill>
                  <a:schemeClr val="accent1"/>
                </a:solidFill>
                <a:sym typeface="Roboto"/>
              </a:rPr>
              <a:t>Cleanup</a:t>
            </a:r>
          </a:p>
          <a:p>
            <a:pPr lvl="0"/>
            <a:r>
              <a:rPr lang="en-US">
                <a:sym typeface="Roboto"/>
              </a:rPr>
              <a:t>Pull out your pennies and throw away the lemon and aluminum strips.</a:t>
            </a:r>
          </a:p>
          <a:p>
            <a:pPr lvl="0"/>
            <a:endParaRPr lang="en-US">
              <a:sym typeface="Roboto"/>
            </a:endParaRPr>
          </a:p>
        </p:txBody>
      </p:sp>
    </p:spTree>
    <p:extLst>
      <p:ext uri="{BB962C8B-B14F-4D97-AF65-F5344CB8AC3E}">
        <p14:creationId xmlns:p14="http://schemas.microsoft.com/office/powerpoint/2010/main" val="3707966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4CB5-CB67-1726-198B-15F96E268C7D}"/>
              </a:ext>
            </a:extLst>
          </p:cNvPr>
          <p:cNvSpPr>
            <a:spLocks noGrp="1"/>
          </p:cNvSpPr>
          <p:nvPr>
            <p:ph type="title"/>
          </p:nvPr>
        </p:nvSpPr>
        <p:spPr/>
        <p:txBody>
          <a:bodyPr/>
          <a:lstStyle/>
          <a:p>
            <a:r>
              <a:rPr lang="en-US"/>
              <a:t>What Happened?</a:t>
            </a:r>
          </a:p>
        </p:txBody>
      </p:sp>
      <p:sp>
        <p:nvSpPr>
          <p:cNvPr id="3" name="Content Placeholder 2">
            <a:extLst>
              <a:ext uri="{FF2B5EF4-FFF2-40B4-BE49-F238E27FC236}">
                <a16:creationId xmlns:a16="http://schemas.microsoft.com/office/drawing/2014/main" id="{CC4CAB06-402B-8CEE-6916-3277A3BD0D99}"/>
              </a:ext>
            </a:extLst>
          </p:cNvPr>
          <p:cNvSpPr>
            <a:spLocks noGrp="1"/>
          </p:cNvSpPr>
          <p:nvPr>
            <p:ph idx="1"/>
          </p:nvPr>
        </p:nvSpPr>
        <p:spPr>
          <a:xfrm>
            <a:off x="457199" y="1737360"/>
            <a:ext cx="8229600" cy="3775544"/>
          </a:xfrm>
        </p:spPr>
        <p:txBody>
          <a:bodyPr/>
          <a:lstStyle/>
          <a:p>
            <a:pPr lvl="0"/>
            <a:r>
              <a:rPr lang="en-US">
                <a:sym typeface="Roboto"/>
              </a:rPr>
              <a:t>Did you instantly feel a tingling in your fingertip or tongue, or did you need two or more batteries to feel the electricity?</a:t>
            </a:r>
          </a:p>
          <a:p>
            <a:pPr lvl="0"/>
            <a:r>
              <a:rPr lang="en-US">
                <a:sym typeface="Roboto"/>
              </a:rPr>
              <a:t>The tingly feeling is due to a small amount of electricity flowing through your body. The electricity was generated by your lemon battery. Connecting the aluminum strips to each other or your body allows the electricity to flow.</a:t>
            </a:r>
          </a:p>
          <a:p>
            <a:pPr lvl="0"/>
            <a:r>
              <a:rPr lang="en-US">
                <a:sym typeface="Roboto"/>
              </a:rPr>
              <a:t>As soon as you let the aluminum strips touch each other, the tingly sensation disappeared. The electricity will flow through the aluminum back to the battery, which is easier than flowing through your body.</a:t>
            </a:r>
          </a:p>
          <a:p>
            <a:pPr lvl="0"/>
            <a:r>
              <a:rPr lang="en-US">
                <a:sym typeface="Roboto"/>
              </a:rPr>
              <a:t>See the </a:t>
            </a:r>
            <a:r>
              <a:rPr lang="en-US">
                <a:sym typeface="Roboto"/>
                <a:hlinkClick r:id="rId2"/>
              </a:rPr>
              <a:t>Explore More</a:t>
            </a:r>
            <a:r>
              <a:rPr lang="en-US">
                <a:sym typeface="Roboto"/>
              </a:rPr>
              <a:t> tab to learn more about the batteries you created. Or try our </a:t>
            </a:r>
            <a:r>
              <a:rPr lang="en-US">
                <a:sym typeface="Roboto"/>
                <a:hlinkClick r:id="rId3"/>
              </a:rPr>
              <a:t>Veggie Power Battery Kit</a:t>
            </a:r>
            <a:r>
              <a:rPr lang="en-US">
                <a:sym typeface="Roboto"/>
              </a:rPr>
              <a:t> which has all the parts needed to make stronger fruit and vegetable batteries and measure the amount of electricity generated.</a:t>
            </a:r>
          </a:p>
        </p:txBody>
      </p:sp>
    </p:spTree>
    <p:extLst>
      <p:ext uri="{BB962C8B-B14F-4D97-AF65-F5344CB8AC3E}">
        <p14:creationId xmlns:p14="http://schemas.microsoft.com/office/powerpoint/2010/main" val="363276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a:sym typeface="Roboto"/>
              </a:rPr>
              <a:t>Instructions (continued)</a:t>
            </a:r>
            <a:endParaRPr lang="en-US"/>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a:xfrm>
            <a:off x="457199" y="1737359"/>
            <a:ext cx="8474766" cy="3510502"/>
          </a:xfrm>
        </p:spPr>
        <p:txBody>
          <a:bodyPr numCol="2" spcCol="274320"/>
          <a:lstStyle/>
          <a:p>
            <a:pPr marL="0" lvl="0" indent="0">
              <a:buNone/>
            </a:pPr>
            <a:r>
              <a:rPr lang="en-US" b="1">
                <a:solidFill>
                  <a:schemeClr val="accent1"/>
                </a:solidFill>
                <a:sym typeface="Roboto"/>
              </a:rPr>
              <a:t>Step 1: </a:t>
            </a:r>
            <a:r>
              <a:rPr lang="en-US">
                <a:sym typeface="Roboto"/>
              </a:rPr>
              <a:t>Cut a small triangular notch about halfway along the length of a straw. This notch is a joint in the straw finger.</a:t>
            </a: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endParaRPr lang="en-US">
              <a:sym typeface="Roboto"/>
            </a:endParaRPr>
          </a:p>
          <a:p>
            <a:pPr marL="0" lvl="0" indent="0">
              <a:buNone/>
            </a:pPr>
            <a:r>
              <a:rPr lang="en-US" b="1">
                <a:solidFill>
                  <a:schemeClr val="accent1"/>
                </a:solidFill>
                <a:sym typeface="Roboto"/>
              </a:rPr>
              <a:t>Step 2: </a:t>
            </a:r>
            <a:r>
              <a:rPr lang="en-US">
                <a:sym typeface="Roboto"/>
              </a:rPr>
              <a:t>You should now be able to bend the straw at the joint like you bend a finger.</a:t>
            </a:r>
            <a:br>
              <a:rPr lang="en-US">
                <a:sym typeface="Roboto"/>
              </a:rPr>
            </a:br>
            <a:endParaRPr lang="en-US">
              <a:sym typeface="Roboto"/>
            </a:endParaRPr>
          </a:p>
          <a:p>
            <a:pPr marL="0" lvl="0" indent="0">
              <a:buNone/>
            </a:pPr>
            <a:r>
              <a:rPr lang="en-US" b="1">
                <a:solidFill>
                  <a:schemeClr val="accent1"/>
                </a:solidFill>
                <a:sym typeface="Roboto"/>
              </a:rPr>
              <a:t>Step 3: </a:t>
            </a:r>
            <a:r>
              <a:rPr lang="en-US">
                <a:sym typeface="Roboto"/>
              </a:rPr>
              <a:t>Use a needle to poke a hole just above the notch, and thread some string through the straw. It may help to use tweezers to pull the needle through the straw.</a:t>
            </a: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endParaRPr lang="en-US">
              <a:sym typeface="Roboto"/>
            </a:endParaRPr>
          </a:p>
          <a:p>
            <a:pPr marL="0" lvl="0" indent="0">
              <a:buNone/>
            </a:pPr>
            <a:r>
              <a:rPr lang="en-US" b="1">
                <a:solidFill>
                  <a:schemeClr val="accent1"/>
                </a:solidFill>
                <a:sym typeface="Roboto"/>
              </a:rPr>
              <a:t>Step 4:</a:t>
            </a:r>
            <a:r>
              <a:rPr lang="en-US">
                <a:sym typeface="Roboto"/>
              </a:rPr>
              <a:t> Tie off the string above the hole in the straw and tie a paperclip to the other end.</a:t>
            </a:r>
          </a:p>
        </p:txBody>
      </p:sp>
      <p:pic>
        <p:nvPicPr>
          <p:cNvPr id="7" name="Google Shape;48;g1a0e707bc9a_0_10">
            <a:extLst>
              <a:ext uri="{FF2B5EF4-FFF2-40B4-BE49-F238E27FC236}">
                <a16:creationId xmlns:a16="http://schemas.microsoft.com/office/drawing/2014/main" id="{0CFD82A4-2644-ED57-B87E-E3267A4ACF9F}"/>
              </a:ext>
            </a:extLst>
          </p:cNvPr>
          <p:cNvPicPr preferRelativeResize="0">
            <a:picLocks noChangeAspect="1"/>
          </p:cNvPicPr>
          <p:nvPr/>
        </p:nvPicPr>
        <p:blipFill>
          <a:blip r:embed="rId2">
            <a:alphaModFix/>
          </a:blip>
          <a:stretch>
            <a:fillRect/>
          </a:stretch>
        </p:blipFill>
        <p:spPr>
          <a:xfrm>
            <a:off x="457199" y="2479066"/>
            <a:ext cx="2377440" cy="1188720"/>
          </a:xfrm>
          <a:prstGeom prst="rect">
            <a:avLst/>
          </a:prstGeom>
          <a:noFill/>
          <a:ln>
            <a:solidFill>
              <a:schemeClr val="tx2"/>
            </a:solidFill>
          </a:ln>
        </p:spPr>
      </p:pic>
      <p:pic>
        <p:nvPicPr>
          <p:cNvPr id="8" name="Google Shape;49;g1a0e707bc9a_0_10">
            <a:extLst>
              <a:ext uri="{FF2B5EF4-FFF2-40B4-BE49-F238E27FC236}">
                <a16:creationId xmlns:a16="http://schemas.microsoft.com/office/drawing/2014/main" id="{8A0C5D4E-EAB0-4E74-432A-C3C1DD276486}"/>
              </a:ext>
            </a:extLst>
          </p:cNvPr>
          <p:cNvPicPr preferRelativeResize="0">
            <a:picLocks noChangeAspect="1"/>
          </p:cNvPicPr>
          <p:nvPr/>
        </p:nvPicPr>
        <p:blipFill>
          <a:blip r:embed="rId3">
            <a:alphaModFix/>
          </a:blip>
          <a:stretch>
            <a:fillRect/>
          </a:stretch>
        </p:blipFill>
        <p:spPr>
          <a:xfrm>
            <a:off x="457199" y="4806564"/>
            <a:ext cx="2715950" cy="1188720"/>
          </a:xfrm>
          <a:prstGeom prst="rect">
            <a:avLst/>
          </a:prstGeom>
          <a:noFill/>
          <a:ln>
            <a:solidFill>
              <a:schemeClr val="tx2"/>
            </a:solidFill>
          </a:ln>
        </p:spPr>
      </p:pic>
      <p:pic>
        <p:nvPicPr>
          <p:cNvPr id="9" name="Google Shape;50;g1a0e707bc9a_0_10">
            <a:extLst>
              <a:ext uri="{FF2B5EF4-FFF2-40B4-BE49-F238E27FC236}">
                <a16:creationId xmlns:a16="http://schemas.microsoft.com/office/drawing/2014/main" id="{99E69C53-A6C3-80C6-3D58-AB5BE49E52F7}"/>
              </a:ext>
            </a:extLst>
          </p:cNvPr>
          <p:cNvPicPr preferRelativeResize="0">
            <a:picLocks noChangeAspect="1"/>
          </p:cNvPicPr>
          <p:nvPr/>
        </p:nvPicPr>
        <p:blipFill>
          <a:blip r:embed="rId4">
            <a:alphaModFix/>
          </a:blip>
          <a:stretch>
            <a:fillRect/>
          </a:stretch>
        </p:blipFill>
        <p:spPr>
          <a:xfrm>
            <a:off x="4852900" y="2697480"/>
            <a:ext cx="2650526" cy="1188720"/>
          </a:xfrm>
          <a:prstGeom prst="rect">
            <a:avLst/>
          </a:prstGeom>
          <a:noFill/>
          <a:ln>
            <a:solidFill>
              <a:schemeClr val="tx2"/>
            </a:solidFill>
          </a:ln>
        </p:spPr>
      </p:pic>
      <p:pic>
        <p:nvPicPr>
          <p:cNvPr id="10" name="Google Shape;51;g1a0e707bc9a_0_10">
            <a:extLst>
              <a:ext uri="{FF2B5EF4-FFF2-40B4-BE49-F238E27FC236}">
                <a16:creationId xmlns:a16="http://schemas.microsoft.com/office/drawing/2014/main" id="{7D5B3C06-136F-B890-E0F9-CE8369CF3C60}"/>
              </a:ext>
            </a:extLst>
          </p:cNvPr>
          <p:cNvPicPr preferRelativeResize="0">
            <a:picLocks noChangeAspect="1"/>
          </p:cNvPicPr>
          <p:nvPr/>
        </p:nvPicPr>
        <p:blipFill>
          <a:blip r:embed="rId5">
            <a:alphaModFix/>
          </a:blip>
          <a:stretch>
            <a:fillRect/>
          </a:stretch>
        </p:blipFill>
        <p:spPr>
          <a:xfrm>
            <a:off x="4852900" y="4793312"/>
            <a:ext cx="2770921" cy="1188720"/>
          </a:xfrm>
          <a:prstGeom prst="rect">
            <a:avLst/>
          </a:prstGeom>
          <a:noFill/>
          <a:ln>
            <a:solidFill>
              <a:schemeClr val="tx2"/>
            </a:solidFill>
          </a:ln>
        </p:spPr>
      </p:pic>
    </p:spTree>
    <p:extLst>
      <p:ext uri="{BB962C8B-B14F-4D97-AF65-F5344CB8AC3E}">
        <p14:creationId xmlns:p14="http://schemas.microsoft.com/office/powerpoint/2010/main" val="3160035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0617-64CF-6048-5787-944C31463624}"/>
              </a:ext>
            </a:extLst>
          </p:cNvPr>
          <p:cNvSpPr>
            <a:spLocks noGrp="1"/>
          </p:cNvSpPr>
          <p:nvPr>
            <p:ph type="title"/>
          </p:nvPr>
        </p:nvSpPr>
        <p:spPr/>
        <p:txBody>
          <a:bodyPr/>
          <a:lstStyle/>
          <a:p>
            <a:r>
              <a:rPr lang="en-US"/>
              <a:t>Digging Deeper</a:t>
            </a:r>
          </a:p>
        </p:txBody>
      </p:sp>
      <p:sp>
        <p:nvSpPr>
          <p:cNvPr id="3" name="Content Placeholder 2">
            <a:extLst>
              <a:ext uri="{FF2B5EF4-FFF2-40B4-BE49-F238E27FC236}">
                <a16:creationId xmlns:a16="http://schemas.microsoft.com/office/drawing/2014/main" id="{EC813A28-0A2D-DBDB-9B90-15ACEA5C97FA}"/>
              </a:ext>
            </a:extLst>
          </p:cNvPr>
          <p:cNvSpPr>
            <a:spLocks noGrp="1"/>
          </p:cNvSpPr>
          <p:nvPr>
            <p:ph idx="1"/>
          </p:nvPr>
        </p:nvSpPr>
        <p:spPr/>
        <p:txBody>
          <a:bodyPr/>
          <a:lstStyle/>
          <a:p>
            <a:pPr lvl="0"/>
            <a:r>
              <a:rPr lang="en-US" sz="1500">
                <a:sym typeface="Roboto"/>
              </a:rPr>
              <a:t>Batteries are containers that store chemical energy, which can be converted to electrical energy, or what we call electricity. They depend on a chemical reaction to generate electricity. (Side note: Chemical reactions that generate electricity are called electrochemical reactions.) The reaction typically occurs between two pieces of metal, called electrodes, and a liquid or paste, called an electrolyte. The battery you made has one copper electrode (from the penny) and one aluminum electrode (from the aluminum foil) separated by lemon juice, the electrolyte. It will generate electricity as soon as the electricity has a path to flow from one electrode to the other. You created this path using strips of aluminum, a material that conducts electricity well.</a:t>
            </a:r>
          </a:p>
          <a:p>
            <a:pPr lvl="0"/>
            <a:r>
              <a:rPr lang="en-US" sz="1500">
                <a:sym typeface="Roboto"/>
              </a:rPr>
              <a:t>By connecting your battery to a body part, you allow the small amount of electricity it generates to flow through that body part. This amount of electricity can create a tingly feeling in a fingertip or tongue; two sensitive areas of the body. Experiences will differ from person to person. Some people might only feel the larger amount of electricity generated by connecting several batteries in a particular way, as described in the project.</a:t>
            </a:r>
          </a:p>
          <a:p>
            <a:pPr lvl="0"/>
            <a:r>
              <a:rPr lang="en-US" sz="1500">
                <a:sym typeface="Roboto"/>
              </a:rPr>
              <a:t>Letting the aluminum strips touch creates a very easy way for the electricity to flow from one electrode to the other, so almost no electricity will travel through your body and the tingly sensation disappears.</a:t>
            </a:r>
          </a:p>
        </p:txBody>
      </p:sp>
      <p:sp>
        <p:nvSpPr>
          <p:cNvPr id="9" name="TextBox 8">
            <a:extLst>
              <a:ext uri="{FF2B5EF4-FFF2-40B4-BE49-F238E27FC236}">
                <a16:creationId xmlns:a16="http://schemas.microsoft.com/office/drawing/2014/main" id="{59AE96F4-0034-721F-42B7-3970F7F8B0FE}"/>
              </a:ext>
            </a:extLst>
          </p:cNvPr>
          <p:cNvSpPr txBox="1"/>
          <p:nvPr/>
        </p:nvSpPr>
        <p:spPr>
          <a:xfrm>
            <a:off x="4691270" y="4625009"/>
            <a:ext cx="3995529"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lIns="182880" tIns="91440" rIns="182880" bIns="91440">
            <a:spAutoFit/>
          </a:bodyPr>
          <a:lstStyle/>
          <a:p>
            <a:pPr lvl="0"/>
            <a:r>
              <a:rPr lang="en-US" sz="1500" b="1" i="1">
                <a:solidFill>
                  <a:schemeClr val="bg1"/>
                </a:solidFill>
                <a:sym typeface="Roboto"/>
              </a:rPr>
              <a:t>Warning:</a:t>
            </a:r>
            <a:r>
              <a:rPr lang="en-US" sz="1500" i="1">
                <a:solidFill>
                  <a:schemeClr val="bg1"/>
                </a:solidFill>
                <a:sym typeface="Roboto"/>
              </a:rPr>
              <a:t> Letting large amounts of electricity (like the electricity delivered by a wall outlet) flow through a body part can create serious damage. In general, batteries are safe to use in home electronics projects.</a:t>
            </a:r>
          </a:p>
        </p:txBody>
      </p:sp>
    </p:spTree>
    <p:extLst>
      <p:ext uri="{BB962C8B-B14F-4D97-AF65-F5344CB8AC3E}">
        <p14:creationId xmlns:p14="http://schemas.microsoft.com/office/powerpoint/2010/main" val="3601203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B63D-453F-3DB4-1440-E33B4E145EB9}"/>
              </a:ext>
            </a:extLst>
          </p:cNvPr>
          <p:cNvSpPr>
            <a:spLocks noGrp="1"/>
          </p:cNvSpPr>
          <p:nvPr>
            <p:ph type="title"/>
          </p:nvPr>
        </p:nvSpPr>
        <p:spPr>
          <a:xfrm>
            <a:off x="457199" y="822960"/>
            <a:ext cx="5760720" cy="731520"/>
          </a:xfrm>
        </p:spPr>
        <p:txBody>
          <a:bodyPr/>
          <a:lstStyle/>
          <a:p>
            <a:r>
              <a:rPr lang="en-US"/>
              <a:t>Home Improvement</a:t>
            </a:r>
          </a:p>
        </p:txBody>
      </p:sp>
      <p:sp>
        <p:nvSpPr>
          <p:cNvPr id="3" name="Content Placeholder 2">
            <a:extLst>
              <a:ext uri="{FF2B5EF4-FFF2-40B4-BE49-F238E27FC236}">
                <a16:creationId xmlns:a16="http://schemas.microsoft.com/office/drawing/2014/main" id="{813C86F2-AF7F-B621-CFCD-2DA53D1CE273}"/>
              </a:ext>
            </a:extLst>
          </p:cNvPr>
          <p:cNvSpPr>
            <a:spLocks noGrp="1"/>
          </p:cNvSpPr>
          <p:nvPr>
            <p:ph sz="half" idx="1"/>
          </p:nvPr>
        </p:nvSpPr>
        <p:spPr>
          <a:xfrm>
            <a:off x="457199" y="2849216"/>
            <a:ext cx="5486401" cy="3277264"/>
          </a:xfrm>
        </p:spPr>
        <p:txBody>
          <a:bodyPr/>
          <a:lstStyle/>
          <a:p>
            <a:pPr marL="0" lvl="0" indent="0">
              <a:buNone/>
            </a:pPr>
            <a:r>
              <a:rPr lang="en-US" b="1">
                <a:solidFill>
                  <a:schemeClr val="accent1"/>
                </a:solidFill>
                <a:sym typeface="Roboto"/>
              </a:rPr>
              <a:t>What kind of innovation would…</a:t>
            </a:r>
          </a:p>
          <a:p>
            <a:r>
              <a:rPr lang="en-US"/>
              <a:t>Reduce damage to homes during natural disasters?</a:t>
            </a:r>
          </a:p>
          <a:p>
            <a:r>
              <a:rPr lang="en-US"/>
              <a:t>Improve plumbing in homes?</a:t>
            </a:r>
          </a:p>
          <a:p>
            <a:r>
              <a:rPr lang="en-US"/>
              <a:t>Make air filtration in homes more energy efficient?</a:t>
            </a:r>
          </a:p>
          <a:p>
            <a:r>
              <a:rPr lang="en-US"/>
              <a:t>Advance security systems in homes?</a:t>
            </a:r>
          </a:p>
          <a:p>
            <a:r>
              <a:rPr lang="en-US"/>
              <a:t>Improve electrical systems in homes?</a:t>
            </a:r>
          </a:p>
          <a:p>
            <a:r>
              <a:rPr lang="en-US"/>
              <a:t>Make homes safer for young children?</a:t>
            </a:r>
          </a:p>
          <a:p>
            <a:r>
              <a:rPr lang="en-US"/>
              <a:t>More quickly and more efficiently make repairs in homes?</a:t>
            </a:r>
          </a:p>
        </p:txBody>
      </p:sp>
      <p:sp>
        <p:nvSpPr>
          <p:cNvPr id="4" name="Content Placeholder 3">
            <a:extLst>
              <a:ext uri="{FF2B5EF4-FFF2-40B4-BE49-F238E27FC236}">
                <a16:creationId xmlns:a16="http://schemas.microsoft.com/office/drawing/2014/main" id="{C95A2664-FF3C-534C-7096-AF28758938E9}"/>
              </a:ext>
            </a:extLst>
          </p:cNvPr>
          <p:cNvSpPr>
            <a:spLocks noGrp="1"/>
          </p:cNvSpPr>
          <p:nvPr>
            <p:ph sz="half" idx="2"/>
          </p:nvPr>
        </p:nvSpPr>
        <p:spPr>
          <a:xfrm>
            <a:off x="6060141" y="2849236"/>
            <a:ext cx="2626658" cy="3277781"/>
          </a:xfrm>
        </p:spPr>
        <p:txBody>
          <a:bodyPr/>
          <a:lstStyle/>
          <a:p>
            <a:pPr marL="0" indent="0">
              <a:buNone/>
            </a:pPr>
            <a:r>
              <a:rPr lang="en-US">
                <a:sym typeface="Roboto"/>
              </a:rPr>
              <a:t>For inspiration, take a look at these 3M Young Scientist Challenge alumni:</a:t>
            </a:r>
          </a:p>
          <a:p>
            <a:pPr marL="0" indent="0">
              <a:buNone/>
            </a:pPr>
            <a:endParaRPr lang="en-US">
              <a:sym typeface="Roboto"/>
            </a:endParaRPr>
          </a:p>
          <a:p>
            <a:pPr marL="0" indent="0">
              <a:buNone/>
            </a:pPr>
            <a:r>
              <a:rPr lang="en-US"/>
              <a:t>2022 finalist​</a:t>
            </a:r>
            <a:br>
              <a:rPr lang="en-US"/>
            </a:br>
            <a:r>
              <a:rPr lang="en-US">
                <a:hlinkClick r:id="rId2"/>
              </a:rPr>
              <a:t>Daniel Thomas</a:t>
            </a:r>
            <a:endParaRPr lang="en-US"/>
          </a:p>
          <a:p>
            <a:pPr marL="0" indent="0">
              <a:buNone/>
            </a:pPr>
            <a:r>
              <a:rPr lang="en-US"/>
              <a:t>​</a:t>
            </a:r>
            <a:br>
              <a:rPr lang="en-US"/>
            </a:br>
            <a:endParaRPr lang="en-US"/>
          </a:p>
          <a:p>
            <a:pPr marL="0" indent="0">
              <a:buNone/>
            </a:pPr>
            <a:r>
              <a:rPr lang="en-US"/>
              <a:t>2018 Finalist​</a:t>
            </a:r>
            <a:br>
              <a:rPr lang="en-US"/>
            </a:br>
            <a:r>
              <a:rPr lang="en-US">
                <a:hlinkClick r:id="rId3"/>
              </a:rPr>
              <a:t>Mehaa </a:t>
            </a:r>
            <a:br>
              <a:rPr lang="en-US">
                <a:hlinkClick r:id="rId3"/>
              </a:rPr>
            </a:br>
            <a:r>
              <a:rPr lang="en-US">
                <a:hlinkClick r:id="rId3"/>
              </a:rPr>
              <a:t>Amirthalingam</a:t>
            </a:r>
            <a:endParaRPr lang="en-US"/>
          </a:p>
        </p:txBody>
      </p:sp>
      <p:sp>
        <p:nvSpPr>
          <p:cNvPr id="5" name="Content Placeholder 4">
            <a:extLst>
              <a:ext uri="{FF2B5EF4-FFF2-40B4-BE49-F238E27FC236}">
                <a16:creationId xmlns:a16="http://schemas.microsoft.com/office/drawing/2014/main" id="{06E6DD6A-2A27-7611-91A6-45A386E2566D}"/>
              </a:ext>
            </a:extLst>
          </p:cNvPr>
          <p:cNvSpPr>
            <a:spLocks noGrp="1"/>
          </p:cNvSpPr>
          <p:nvPr>
            <p:ph sz="half" idx="10"/>
          </p:nvPr>
        </p:nvSpPr>
        <p:spPr>
          <a:xfrm>
            <a:off x="457198" y="1737360"/>
            <a:ext cx="8229601" cy="875852"/>
          </a:xfrm>
        </p:spPr>
        <p:txBody>
          <a:bodyPr/>
          <a:lstStyle/>
          <a:p>
            <a:r>
              <a:rPr lang="en-US"/>
              <a:t>Science can help us make our homes more energy efficient as well as safer and more comfortable for ourselves and our families. Think of some of the positive changes that could be made to homes through scientific innovation</a:t>
            </a:r>
            <a:r>
              <a:rPr lang="en-US">
                <a:sym typeface="Roboto"/>
              </a:rPr>
              <a:t>.</a:t>
            </a:r>
          </a:p>
        </p:txBody>
      </p:sp>
      <p:pic>
        <p:nvPicPr>
          <p:cNvPr id="8" name="Picture 7">
            <a:extLst>
              <a:ext uri="{FF2B5EF4-FFF2-40B4-BE49-F238E27FC236}">
                <a16:creationId xmlns:a16="http://schemas.microsoft.com/office/drawing/2014/main" id="{DCD7672E-49D0-23F8-4FF4-77B791EE6DB3}"/>
              </a:ext>
            </a:extLst>
          </p:cNvPr>
          <p:cNvPicPr>
            <a:picLocks noChangeAspect="1"/>
          </p:cNvPicPr>
          <p:nvPr/>
        </p:nvPicPr>
        <p:blipFill>
          <a:blip r:embed="rId4"/>
          <a:srcRect/>
          <a:stretch/>
        </p:blipFill>
        <p:spPr>
          <a:xfrm>
            <a:off x="7693948" y="3976314"/>
            <a:ext cx="805996" cy="805996"/>
          </a:xfrm>
          <a:prstGeom prst="rect">
            <a:avLst/>
          </a:prstGeom>
        </p:spPr>
      </p:pic>
      <p:pic>
        <p:nvPicPr>
          <p:cNvPr id="9" name="Picture 8">
            <a:extLst>
              <a:ext uri="{FF2B5EF4-FFF2-40B4-BE49-F238E27FC236}">
                <a16:creationId xmlns:a16="http://schemas.microsoft.com/office/drawing/2014/main" id="{0F6CBE37-4FDB-FE1F-9C18-79E1A9D7A675}"/>
              </a:ext>
            </a:extLst>
          </p:cNvPr>
          <p:cNvPicPr>
            <a:picLocks noChangeAspect="1"/>
          </p:cNvPicPr>
          <p:nvPr/>
        </p:nvPicPr>
        <p:blipFill>
          <a:blip r:embed="rId5"/>
          <a:srcRect/>
          <a:stretch/>
        </p:blipFill>
        <p:spPr>
          <a:xfrm>
            <a:off x="7693948" y="5065643"/>
            <a:ext cx="805996" cy="805996"/>
          </a:xfrm>
          <a:prstGeom prst="rect">
            <a:avLst/>
          </a:prstGeom>
        </p:spPr>
      </p:pic>
    </p:spTree>
    <p:extLst>
      <p:ext uri="{BB962C8B-B14F-4D97-AF65-F5344CB8AC3E}">
        <p14:creationId xmlns:p14="http://schemas.microsoft.com/office/powerpoint/2010/main" val="3227173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a:xfrm>
            <a:off x="646043" y="1097280"/>
            <a:ext cx="7851914" cy="1554480"/>
          </a:xfrm>
        </p:spPr>
        <p:txBody>
          <a:bodyPr/>
          <a:lstStyle/>
          <a:p>
            <a:r>
              <a:rPr lang="en-US">
                <a:sym typeface="Roboto"/>
              </a:rPr>
              <a:t>Station 6</a:t>
            </a:r>
            <a:br>
              <a:rPr lang="en-US">
                <a:sym typeface="Roboto"/>
              </a:rPr>
            </a:br>
            <a:r>
              <a:rPr lang="en-US" sz="3200">
                <a:sym typeface="Roboto"/>
              </a:rPr>
              <a:t>AR/VR Innovation Challenge: </a:t>
            </a:r>
            <a:br>
              <a:rPr lang="en-US" sz="3200">
                <a:sym typeface="Roboto"/>
              </a:rPr>
            </a:br>
            <a:r>
              <a:rPr lang="en-US" sz="3200">
                <a:sym typeface="Roboto"/>
              </a:rPr>
              <a:t>Make it All Better</a:t>
            </a:r>
            <a:endParaRPr lang="en-US" sz="320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1" y="3291840"/>
            <a:ext cx="6183190" cy="2651760"/>
          </a:xfrm>
        </p:spPr>
        <p:txBody>
          <a:bodyPr numCol="1"/>
          <a:lstStyle/>
          <a:p>
            <a:r>
              <a:rPr lang="en-US" sz="1600">
                <a:sym typeface="Roboto"/>
              </a:rPr>
              <a:t>Innovations can make a real difference in people’s lives, especially in times of need. In this activity, you will identify innovations at your school that were created to help people or solve specific problems. Then, you will identify problems facing your community and consider how you could use AR/VR to innovate and "make it better."</a:t>
            </a:r>
            <a:endParaRPr lang="en-US" sz="1600"/>
          </a:p>
          <a:p>
            <a:r>
              <a:rPr lang="en-US" sz="1600"/>
              <a:t>AR is short for augmented reality and is used in gaming, marketing, architecture, home design, education, and more. AR augments your surroundings, while VR or virtual reality immerses you in an experience that might represent real-life or a simulated environment. VR is often using for training, gaming, education, and entertainment. How can you use AR/VR to innovate and solve an everyday problem in your community.</a:t>
            </a:r>
          </a:p>
        </p:txBody>
      </p:sp>
      <p:pic>
        <p:nvPicPr>
          <p:cNvPr id="4" name="Google Shape;363;g18d6b191aae_0_320">
            <a:extLst>
              <a:ext uri="{FF2B5EF4-FFF2-40B4-BE49-F238E27FC236}">
                <a16:creationId xmlns:a16="http://schemas.microsoft.com/office/drawing/2014/main" id="{AE36C20A-9912-1139-3C16-14449CF3B0BA}"/>
              </a:ext>
            </a:extLst>
          </p:cNvPr>
          <p:cNvPicPr preferRelativeResize="0"/>
          <p:nvPr/>
        </p:nvPicPr>
        <p:blipFill rotWithShape="1">
          <a:blip r:embed="rId2"/>
          <a:srcRect l="26350" t="20615" r="34799"/>
          <a:stretch/>
        </p:blipFill>
        <p:spPr>
          <a:xfrm>
            <a:off x="6879771" y="3291840"/>
            <a:ext cx="1946651" cy="2651760"/>
          </a:xfrm>
          <a:prstGeom prst="rect">
            <a:avLst/>
          </a:prstGeom>
          <a:noFill/>
          <a:ln>
            <a:noFill/>
          </a:ln>
        </p:spPr>
      </p:pic>
    </p:spTree>
    <p:extLst>
      <p:ext uri="{BB962C8B-B14F-4D97-AF65-F5344CB8AC3E}">
        <p14:creationId xmlns:p14="http://schemas.microsoft.com/office/powerpoint/2010/main" val="117360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18F7B-3F39-F5C2-972D-FB326FBCBCB8}"/>
              </a:ext>
            </a:extLst>
          </p:cNvPr>
          <p:cNvSpPr>
            <a:spLocks noGrp="1"/>
          </p:cNvSpPr>
          <p:nvPr>
            <p:ph type="title"/>
          </p:nvPr>
        </p:nvSpPr>
        <p:spPr/>
        <p:txBody>
          <a:bodyPr/>
          <a:lstStyle/>
          <a:p>
            <a:r>
              <a:rPr lang="en-US"/>
              <a:t>Instructions</a:t>
            </a:r>
          </a:p>
        </p:txBody>
      </p:sp>
      <p:sp>
        <p:nvSpPr>
          <p:cNvPr id="3" name="Content Placeholder 2">
            <a:extLst>
              <a:ext uri="{FF2B5EF4-FFF2-40B4-BE49-F238E27FC236}">
                <a16:creationId xmlns:a16="http://schemas.microsoft.com/office/drawing/2014/main" id="{5502E411-C9DB-B263-20BB-60FA4B88AC2D}"/>
              </a:ext>
            </a:extLst>
          </p:cNvPr>
          <p:cNvSpPr>
            <a:spLocks noGrp="1"/>
          </p:cNvSpPr>
          <p:nvPr>
            <p:ph idx="1"/>
          </p:nvPr>
        </p:nvSpPr>
        <p:spPr>
          <a:xfrm>
            <a:off x="457200" y="1736725"/>
            <a:ext cx="8229600" cy="3891189"/>
          </a:xfrm>
        </p:spPr>
        <p:txBody>
          <a:bodyPr/>
          <a:lstStyle/>
          <a:p>
            <a:r>
              <a:rPr lang="en-US">
                <a:sym typeface="Roboto"/>
              </a:rPr>
              <a:t>Innovation is the “process of making improvements by introducing something new.” Innovations are often designed to solve a problem, help someone in need, or make a positive difference to a person or place. Is a fire extinguisher an innovation? It helps the entire school in case of a fire. What about a ramp? It can help those who struggle to or cannot walk upstairs to access a higher or lower surface.</a:t>
            </a:r>
            <a:endParaRPr lang="en-US"/>
          </a:p>
          <a:p>
            <a:pPr lvl="1">
              <a:buClr>
                <a:schemeClr val="tx1"/>
              </a:buClr>
              <a:buFont typeface="Wingdings" pitchFamily="2" charset="2"/>
              <a:buChar char="Ø"/>
            </a:pPr>
            <a:r>
              <a:rPr lang="en-US" b="1" i="1">
                <a:sym typeface="Roboto"/>
              </a:rPr>
              <a:t>What are innovations that you use in your everyday life? What did people do/use before it was invented? Does it have any limitations?</a:t>
            </a:r>
            <a:endParaRPr lang="en-US" b="1" i="1"/>
          </a:p>
          <a:p>
            <a:r>
              <a:rPr lang="en-US"/>
              <a:t>Collaborate with a small group or partner and make a list of everyday innovations that improve lives. Answer the above questions together. Some areas you could consider are education, transportation, community safety, or healthcare.</a:t>
            </a:r>
          </a:p>
          <a:p>
            <a:endParaRPr lang="en-US"/>
          </a:p>
        </p:txBody>
      </p:sp>
    </p:spTree>
    <p:extLst>
      <p:ext uri="{BB962C8B-B14F-4D97-AF65-F5344CB8AC3E}">
        <p14:creationId xmlns:p14="http://schemas.microsoft.com/office/powerpoint/2010/main" val="189940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34F515-DD1F-34AC-E391-09BBF1ADC729}"/>
              </a:ext>
            </a:extLst>
          </p:cNvPr>
          <p:cNvSpPr>
            <a:spLocks noGrp="1"/>
          </p:cNvSpPr>
          <p:nvPr>
            <p:ph type="title"/>
          </p:nvPr>
        </p:nvSpPr>
        <p:spPr/>
        <p:txBody>
          <a:bodyPr/>
          <a:lstStyle/>
          <a:p>
            <a:r>
              <a:rPr lang="en-US"/>
              <a:t>Instructions (continued)</a:t>
            </a:r>
          </a:p>
        </p:txBody>
      </p:sp>
      <p:sp>
        <p:nvSpPr>
          <p:cNvPr id="3" name="Content Placeholder 2">
            <a:extLst>
              <a:ext uri="{FF2B5EF4-FFF2-40B4-BE49-F238E27FC236}">
                <a16:creationId xmlns:a16="http://schemas.microsoft.com/office/drawing/2014/main" id="{C7E86A53-922A-4DA6-63FE-A32A80B23EE0}"/>
              </a:ext>
            </a:extLst>
          </p:cNvPr>
          <p:cNvSpPr>
            <a:spLocks noGrp="1"/>
          </p:cNvSpPr>
          <p:nvPr>
            <p:ph idx="1"/>
          </p:nvPr>
        </p:nvSpPr>
        <p:spPr/>
        <p:txBody>
          <a:bodyPr/>
          <a:lstStyle/>
          <a:p>
            <a:r>
              <a:rPr lang="en-US"/>
              <a:t>Now consider how AR/VR could be used to innovate the solutions you listed. How would your ideas help solve everyday problems or improve an existing solution.</a:t>
            </a:r>
          </a:p>
          <a:p>
            <a:pPr lvl="1">
              <a:buClr>
                <a:schemeClr val="tx1"/>
              </a:buClr>
              <a:buFont typeface="Wingdings" pitchFamily="2" charset="2"/>
              <a:buChar char="Ø"/>
            </a:pPr>
            <a:r>
              <a:rPr lang="en-US" b="1" i="1"/>
              <a:t>How would AR/VR improve learning experiences at your school or community?</a:t>
            </a:r>
          </a:p>
          <a:p>
            <a:r>
              <a:rPr lang="en-US"/>
              <a:t>Scan the QR Code or visit: </a:t>
            </a:r>
            <a:br>
              <a:rPr lang="en-US"/>
            </a:br>
            <a:r>
              <a:rPr lang="en-US">
                <a:hlinkClick r:id="rId2"/>
              </a:rPr>
              <a:t>tinyurl.com/3pxmmnx3</a:t>
            </a:r>
            <a:r>
              <a:rPr lang="en-US"/>
              <a:t> to discover how immersive learning is being used in classrooms.</a:t>
            </a:r>
          </a:p>
        </p:txBody>
      </p:sp>
      <p:pic>
        <p:nvPicPr>
          <p:cNvPr id="9" name="Picture 8" descr="A qr code with black squares&#10;&#10;Description automatically generated">
            <a:extLst>
              <a:ext uri="{FF2B5EF4-FFF2-40B4-BE49-F238E27FC236}">
                <a16:creationId xmlns:a16="http://schemas.microsoft.com/office/drawing/2014/main" id="{EBD8287F-4489-9596-E8E9-E841583BA633}"/>
              </a:ext>
            </a:extLst>
          </p:cNvPr>
          <p:cNvPicPr>
            <a:picLocks noChangeAspect="1"/>
          </p:cNvPicPr>
          <p:nvPr/>
        </p:nvPicPr>
        <p:blipFill>
          <a:blip r:embed="rId3"/>
          <a:stretch>
            <a:fillRect/>
          </a:stretch>
        </p:blipFill>
        <p:spPr>
          <a:xfrm>
            <a:off x="5446485" y="1489166"/>
            <a:ext cx="3175000" cy="3175000"/>
          </a:xfrm>
          <a:prstGeom prst="rect">
            <a:avLst/>
          </a:prstGeom>
        </p:spPr>
      </p:pic>
    </p:spTree>
    <p:extLst>
      <p:ext uri="{BB962C8B-B14F-4D97-AF65-F5344CB8AC3E}">
        <p14:creationId xmlns:p14="http://schemas.microsoft.com/office/powerpoint/2010/main" val="1672100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B746-C9CF-A5D0-3651-2F0C9D939B25}"/>
              </a:ext>
            </a:extLst>
          </p:cNvPr>
          <p:cNvSpPr>
            <a:spLocks noGrp="1"/>
          </p:cNvSpPr>
          <p:nvPr>
            <p:ph type="title"/>
          </p:nvPr>
        </p:nvSpPr>
        <p:spPr>
          <a:xfrm>
            <a:off x="457199" y="855618"/>
            <a:ext cx="5760720" cy="731520"/>
          </a:xfrm>
        </p:spPr>
        <p:txBody>
          <a:bodyPr/>
          <a:lstStyle/>
          <a:p>
            <a:r>
              <a:rPr lang="en-US" sz="2400">
                <a:effectLst/>
                <a:latin typeface="Helvetica" pitchFamily="2" charset="0"/>
              </a:rPr>
              <a:t>Experience and Explore AR/VR Learning</a:t>
            </a:r>
          </a:p>
        </p:txBody>
      </p:sp>
      <p:sp>
        <p:nvSpPr>
          <p:cNvPr id="3" name="Content Placeholder 2">
            <a:extLst>
              <a:ext uri="{FF2B5EF4-FFF2-40B4-BE49-F238E27FC236}">
                <a16:creationId xmlns:a16="http://schemas.microsoft.com/office/drawing/2014/main" id="{7AB4723E-8D16-D4AF-36BF-E06F77893BBB}"/>
              </a:ext>
            </a:extLst>
          </p:cNvPr>
          <p:cNvSpPr>
            <a:spLocks noGrp="1"/>
          </p:cNvSpPr>
          <p:nvPr>
            <p:ph sz="half" idx="1"/>
          </p:nvPr>
        </p:nvSpPr>
        <p:spPr/>
        <p:txBody>
          <a:bodyPr numCol="1"/>
          <a:lstStyle/>
          <a:p>
            <a:r>
              <a:rPr lang="en-US">
                <a:effectLst/>
                <a:latin typeface="Helvetica" pitchFamily="2" charset="0"/>
              </a:rPr>
              <a:t>How is AR/VR being used to shape our future? Discover how 3M is transforming and shaping the world around us using AR/VR. While you explore, consider how 3M is tackling local and global problems through AR/VR.</a:t>
            </a:r>
          </a:p>
        </p:txBody>
      </p:sp>
      <p:sp>
        <p:nvSpPr>
          <p:cNvPr id="5" name="Content Placeholder 4">
            <a:extLst>
              <a:ext uri="{FF2B5EF4-FFF2-40B4-BE49-F238E27FC236}">
                <a16:creationId xmlns:a16="http://schemas.microsoft.com/office/drawing/2014/main" id="{CBC3570F-4C60-29E1-EEC7-C489541F56F6}"/>
              </a:ext>
            </a:extLst>
          </p:cNvPr>
          <p:cNvSpPr>
            <a:spLocks noGrp="1"/>
          </p:cNvSpPr>
          <p:nvPr>
            <p:ph sz="half" idx="2"/>
          </p:nvPr>
        </p:nvSpPr>
        <p:spPr/>
        <p:txBody>
          <a:bodyPr numCol="1"/>
          <a:lstStyle/>
          <a:p>
            <a:r>
              <a:rPr lang="en-US" b="1">
                <a:effectLst/>
                <a:latin typeface="Helvetica" pitchFamily="2" charset="0"/>
              </a:rPr>
              <a:t>Consider topics or ideas that were difficult for you or your classmates to learn. How could you create an experience that would immerse students in deep learning and understanding through AR/VR? Why would your experience be considered an innovation? What problems would your AR/VR experience solve?</a:t>
            </a:r>
          </a:p>
          <a:p>
            <a:r>
              <a:rPr lang="en-US">
                <a:effectLst/>
                <a:latin typeface="Helvetica" pitchFamily="2" charset="0"/>
              </a:rPr>
              <a:t>With your partner or group, answer the following questions as you think through how you could use AR/VR to create engaging learning experiences that innovate education.</a:t>
            </a:r>
          </a:p>
        </p:txBody>
      </p:sp>
      <p:pic>
        <p:nvPicPr>
          <p:cNvPr id="10" name="Picture 9" descr="A qr code on a white background&#10;&#10;Description automatically generated">
            <a:extLst>
              <a:ext uri="{FF2B5EF4-FFF2-40B4-BE49-F238E27FC236}">
                <a16:creationId xmlns:a16="http://schemas.microsoft.com/office/drawing/2014/main" id="{02E545E2-A2EB-763A-EFF0-7FF3057659A6}"/>
              </a:ext>
            </a:extLst>
          </p:cNvPr>
          <p:cNvPicPr>
            <a:picLocks noChangeAspect="1"/>
          </p:cNvPicPr>
          <p:nvPr/>
        </p:nvPicPr>
        <p:blipFill>
          <a:blip r:embed="rId2"/>
          <a:stretch>
            <a:fillRect/>
          </a:stretch>
        </p:blipFill>
        <p:spPr>
          <a:xfrm>
            <a:off x="457199" y="3429000"/>
            <a:ext cx="1742441" cy="1742441"/>
          </a:xfrm>
          <a:prstGeom prst="rect">
            <a:avLst/>
          </a:prstGeom>
        </p:spPr>
      </p:pic>
      <p:sp>
        <p:nvSpPr>
          <p:cNvPr id="11" name="TextBox 10">
            <a:extLst>
              <a:ext uri="{FF2B5EF4-FFF2-40B4-BE49-F238E27FC236}">
                <a16:creationId xmlns:a16="http://schemas.microsoft.com/office/drawing/2014/main" id="{2556D492-A1EA-4AC1-757A-6B3B6DDBF58A}"/>
              </a:ext>
            </a:extLst>
          </p:cNvPr>
          <p:cNvSpPr txBox="1"/>
          <p:nvPr/>
        </p:nvSpPr>
        <p:spPr>
          <a:xfrm>
            <a:off x="305161" y="5187295"/>
            <a:ext cx="204651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Helvetica" pitchFamily="2" charset="0"/>
                <a:hlinkClick r:id="rId3"/>
              </a:rPr>
              <a:t>https://futures.3m.com/AR-VR</a:t>
            </a:r>
            <a:endParaRPr lang="en-US" sz="1100">
              <a:latin typeface="Helvetica" pitchFamily="2" charset="0"/>
            </a:endParaRPr>
          </a:p>
        </p:txBody>
      </p:sp>
      <p:pic>
        <p:nvPicPr>
          <p:cNvPr id="13" name="Picture 12" descr="A qr code on a white background&#10;&#10;Description automatically generated">
            <a:extLst>
              <a:ext uri="{FF2B5EF4-FFF2-40B4-BE49-F238E27FC236}">
                <a16:creationId xmlns:a16="http://schemas.microsoft.com/office/drawing/2014/main" id="{FA03AA44-1212-9057-CA97-EDB768C66AEF}"/>
              </a:ext>
            </a:extLst>
          </p:cNvPr>
          <p:cNvPicPr>
            <a:picLocks noChangeAspect="1"/>
          </p:cNvPicPr>
          <p:nvPr/>
        </p:nvPicPr>
        <p:blipFill>
          <a:blip r:embed="rId4"/>
          <a:stretch>
            <a:fillRect/>
          </a:stretch>
        </p:blipFill>
        <p:spPr>
          <a:xfrm>
            <a:off x="2738118" y="3429000"/>
            <a:ext cx="1742441" cy="1742441"/>
          </a:xfrm>
          <a:prstGeom prst="rect">
            <a:avLst/>
          </a:prstGeom>
        </p:spPr>
      </p:pic>
      <p:sp>
        <p:nvSpPr>
          <p:cNvPr id="14" name="TextBox 13">
            <a:extLst>
              <a:ext uri="{FF2B5EF4-FFF2-40B4-BE49-F238E27FC236}">
                <a16:creationId xmlns:a16="http://schemas.microsoft.com/office/drawing/2014/main" id="{A2B618CC-DABA-ED08-8959-7A467AC45380}"/>
              </a:ext>
            </a:extLst>
          </p:cNvPr>
          <p:cNvSpPr txBox="1"/>
          <p:nvPr/>
        </p:nvSpPr>
        <p:spPr>
          <a:xfrm>
            <a:off x="2738118" y="5171441"/>
            <a:ext cx="183388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Helvetica" pitchFamily="2" charset="0"/>
                <a:hlinkClick r:id="rId5"/>
              </a:rPr>
              <a:t>www.3m.com/3M/</a:t>
            </a:r>
            <a:r>
              <a:rPr lang="en-US" sz="1100" err="1">
                <a:latin typeface="Helvetica" pitchFamily="2" charset="0"/>
                <a:hlinkClick r:id="rId5"/>
              </a:rPr>
              <a:t>en_US</a:t>
            </a:r>
            <a:r>
              <a:rPr lang="en-US" sz="1100">
                <a:latin typeface="Helvetica" pitchFamily="2" charset="0"/>
                <a:hlinkClick r:id="rId5"/>
              </a:rPr>
              <a:t>/3m-forward-us/</a:t>
            </a:r>
            <a:endParaRPr lang="en-US" sz="1100">
              <a:latin typeface="Helvetica" pitchFamily="2" charset="0"/>
            </a:endParaRPr>
          </a:p>
        </p:txBody>
      </p:sp>
    </p:spTree>
    <p:extLst>
      <p:ext uri="{BB962C8B-B14F-4D97-AF65-F5344CB8AC3E}">
        <p14:creationId xmlns:p14="http://schemas.microsoft.com/office/powerpoint/2010/main" val="3430605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166DA1-F608-840B-8C56-6C9534000F79}"/>
              </a:ext>
            </a:extLst>
          </p:cNvPr>
          <p:cNvSpPr>
            <a:spLocks noGrp="1"/>
          </p:cNvSpPr>
          <p:nvPr>
            <p:ph type="title"/>
          </p:nvPr>
        </p:nvSpPr>
        <p:spPr>
          <a:xfrm>
            <a:off x="457199" y="822960"/>
            <a:ext cx="5760720" cy="731520"/>
          </a:xfrm>
        </p:spPr>
        <p:txBody>
          <a:bodyPr/>
          <a:lstStyle/>
          <a:p>
            <a:r>
              <a:rPr lang="en-US">
                <a:sym typeface="Roboto"/>
              </a:rPr>
              <a:t>Digging Deeper</a:t>
            </a:r>
            <a:endParaRPr lang="en-US"/>
          </a:p>
        </p:txBody>
      </p:sp>
      <p:sp>
        <p:nvSpPr>
          <p:cNvPr id="3" name="Content Placeholder 2">
            <a:extLst>
              <a:ext uri="{FF2B5EF4-FFF2-40B4-BE49-F238E27FC236}">
                <a16:creationId xmlns:a16="http://schemas.microsoft.com/office/drawing/2014/main" id="{B5605968-F380-693D-CA40-71A3F7AC9933}"/>
              </a:ext>
            </a:extLst>
          </p:cNvPr>
          <p:cNvSpPr>
            <a:spLocks noGrp="1"/>
          </p:cNvSpPr>
          <p:nvPr>
            <p:ph idx="1"/>
          </p:nvPr>
        </p:nvSpPr>
        <p:spPr>
          <a:xfrm>
            <a:off x="457200" y="1736725"/>
            <a:ext cx="8229600" cy="3172732"/>
          </a:xfrm>
        </p:spPr>
        <p:txBody>
          <a:bodyPr numCol="2"/>
          <a:lstStyle/>
          <a:p>
            <a:r>
              <a:rPr lang="en-US"/>
              <a:t>AR/VR is a technology that really has the power to transform how and what we learn/teach. It is often highly engaging and allows users to become active participants in their learning. Using AR/VR, students can be transported to various locations or time periods without ever leaving their classrooms. They also have the opportunity to discover new perspectives by walking the footsteps of others. You can even venture to other planets or travel within the human body to discover how our cells and organs interact. Imagine the possibilities!</a:t>
            </a:r>
          </a:p>
          <a:p>
            <a:r>
              <a:rPr lang="en-US"/>
              <a:t>AR/VR can also be used to train people in the military, doctors, engineers, and other career fields! How will AR/VR revolutionize education and the way we learn? Only time will tell, and you just might be one of the innovators that helps transform education through these immersive experiences.</a:t>
            </a:r>
          </a:p>
        </p:txBody>
      </p:sp>
    </p:spTree>
    <p:extLst>
      <p:ext uri="{BB962C8B-B14F-4D97-AF65-F5344CB8AC3E}">
        <p14:creationId xmlns:p14="http://schemas.microsoft.com/office/powerpoint/2010/main" val="71274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7A80-9551-0A1E-081A-0D2C7C37DF14}"/>
              </a:ext>
            </a:extLst>
          </p:cNvPr>
          <p:cNvSpPr>
            <a:spLocks noGrp="1"/>
          </p:cNvSpPr>
          <p:nvPr>
            <p:ph type="title"/>
          </p:nvPr>
        </p:nvSpPr>
        <p:spPr>
          <a:xfrm>
            <a:off x="457199" y="822960"/>
            <a:ext cx="5760720" cy="731520"/>
          </a:xfrm>
        </p:spPr>
        <p:txBody>
          <a:bodyPr/>
          <a:lstStyle/>
          <a:p>
            <a:r>
              <a:rPr lang="en-US"/>
              <a:t>AR/VR</a:t>
            </a:r>
          </a:p>
        </p:txBody>
      </p:sp>
      <p:sp>
        <p:nvSpPr>
          <p:cNvPr id="3" name="Content Placeholder 2">
            <a:extLst>
              <a:ext uri="{FF2B5EF4-FFF2-40B4-BE49-F238E27FC236}">
                <a16:creationId xmlns:a16="http://schemas.microsoft.com/office/drawing/2014/main" id="{DB249A61-FCF4-70A3-50BB-64CA75431BCA}"/>
              </a:ext>
            </a:extLst>
          </p:cNvPr>
          <p:cNvSpPr>
            <a:spLocks noGrp="1"/>
          </p:cNvSpPr>
          <p:nvPr>
            <p:ph sz="half" idx="1"/>
          </p:nvPr>
        </p:nvSpPr>
        <p:spPr>
          <a:xfrm>
            <a:off x="457199" y="2849216"/>
            <a:ext cx="5486401" cy="3277264"/>
          </a:xfrm>
        </p:spPr>
        <p:txBody>
          <a:bodyPr/>
          <a:lstStyle/>
          <a:p>
            <a:pPr marL="0" lvl="0" indent="0">
              <a:buNone/>
            </a:pPr>
            <a:r>
              <a:rPr lang="en-US" b="1">
                <a:solidFill>
                  <a:schemeClr val="accent1"/>
                </a:solidFill>
                <a:sym typeface="Roboto"/>
              </a:rPr>
              <a:t>What kind of innovation would…</a:t>
            </a:r>
          </a:p>
          <a:p>
            <a:r>
              <a:rPr lang="en-US">
                <a:sym typeface="Roboto"/>
              </a:rPr>
              <a:t>Use AR/VR to increase efficiency and productivity?</a:t>
            </a:r>
            <a:endParaRPr lang="en-US"/>
          </a:p>
          <a:p>
            <a:r>
              <a:rPr lang="en-US">
                <a:sym typeface="Roboto"/>
              </a:rPr>
              <a:t>Help businesses using AR/VR?</a:t>
            </a:r>
            <a:endParaRPr lang="en-US"/>
          </a:p>
          <a:p>
            <a:r>
              <a:rPr lang="en-US">
                <a:sym typeface="Roboto"/>
              </a:rPr>
              <a:t>Utilize AR/VR to improve experiences in schools and support education?</a:t>
            </a:r>
            <a:endParaRPr lang="en-US"/>
          </a:p>
          <a:p>
            <a:r>
              <a:rPr lang="en-US">
                <a:sym typeface="Roboto"/>
              </a:rPr>
              <a:t>Harness AR/VR to improve safety measures in our everyday lives?</a:t>
            </a:r>
            <a:endParaRPr lang="en-US"/>
          </a:p>
        </p:txBody>
      </p:sp>
      <p:sp>
        <p:nvSpPr>
          <p:cNvPr id="4" name="Content Placeholder 3">
            <a:extLst>
              <a:ext uri="{FF2B5EF4-FFF2-40B4-BE49-F238E27FC236}">
                <a16:creationId xmlns:a16="http://schemas.microsoft.com/office/drawing/2014/main" id="{48B5E163-C683-7623-A238-3FBCF1EC7225}"/>
              </a:ext>
            </a:extLst>
          </p:cNvPr>
          <p:cNvSpPr>
            <a:spLocks noGrp="1"/>
          </p:cNvSpPr>
          <p:nvPr>
            <p:ph sz="half" idx="2"/>
          </p:nvPr>
        </p:nvSpPr>
        <p:spPr>
          <a:xfrm>
            <a:off x="6060141" y="2849236"/>
            <a:ext cx="2626658" cy="3277781"/>
          </a:xfrm>
        </p:spPr>
        <p:txBody>
          <a:bodyPr/>
          <a:lstStyle/>
          <a:p>
            <a:pPr marL="0" indent="0">
              <a:buNone/>
            </a:pPr>
            <a:r>
              <a:rPr lang="en-US">
                <a:sym typeface="Roboto"/>
              </a:rPr>
              <a:t>For inspiration, take a look at this 3M Young Scientist Challenge alumni:</a:t>
            </a:r>
          </a:p>
          <a:p>
            <a:pPr marL="0" indent="0">
              <a:buNone/>
            </a:pPr>
            <a:endParaRPr lang="en-US">
              <a:sym typeface="Roboto"/>
            </a:endParaRPr>
          </a:p>
          <a:p>
            <a:pPr marL="0" indent="0">
              <a:buNone/>
            </a:pPr>
            <a:r>
              <a:rPr lang="en-US"/>
              <a:t>2023 Finalist</a:t>
            </a:r>
            <a:br>
              <a:rPr lang="en-US"/>
            </a:br>
            <a:r>
              <a:rPr lang="en-US">
                <a:hlinkClick r:id="rId2"/>
              </a:rPr>
              <a:t>Sean Jiang</a:t>
            </a:r>
            <a:endParaRPr lang="en-US"/>
          </a:p>
        </p:txBody>
      </p:sp>
      <p:sp>
        <p:nvSpPr>
          <p:cNvPr id="5" name="Content Placeholder 4">
            <a:extLst>
              <a:ext uri="{FF2B5EF4-FFF2-40B4-BE49-F238E27FC236}">
                <a16:creationId xmlns:a16="http://schemas.microsoft.com/office/drawing/2014/main" id="{6CAFB524-858E-B9A5-7A37-D1F64EE3CE8B}"/>
              </a:ext>
            </a:extLst>
          </p:cNvPr>
          <p:cNvSpPr>
            <a:spLocks noGrp="1"/>
          </p:cNvSpPr>
          <p:nvPr>
            <p:ph sz="half" idx="10"/>
          </p:nvPr>
        </p:nvSpPr>
        <p:spPr>
          <a:xfrm>
            <a:off x="457198" y="1737360"/>
            <a:ext cx="8229601" cy="875852"/>
          </a:xfrm>
        </p:spPr>
        <p:txBody>
          <a:bodyPr/>
          <a:lstStyle/>
          <a:p>
            <a:r>
              <a:rPr lang="en-US">
                <a:sym typeface="Roboto"/>
              </a:rPr>
              <a:t>Augmented Reality (AR) and Virtual Reality (VR) are important technologies, because they have the power to change how we live, work, and interact with one another. How can these revolutionary technologies be used for positive change?</a:t>
            </a:r>
            <a:endParaRPr lang="en-US"/>
          </a:p>
        </p:txBody>
      </p:sp>
      <p:pic>
        <p:nvPicPr>
          <p:cNvPr id="8" name="Picture 7">
            <a:extLst>
              <a:ext uri="{FF2B5EF4-FFF2-40B4-BE49-F238E27FC236}">
                <a16:creationId xmlns:a16="http://schemas.microsoft.com/office/drawing/2014/main" id="{AFFCCFE9-A56D-F559-7F42-D2639E20330C}"/>
              </a:ext>
            </a:extLst>
          </p:cNvPr>
          <p:cNvPicPr>
            <a:picLocks noChangeAspect="1"/>
          </p:cNvPicPr>
          <p:nvPr/>
        </p:nvPicPr>
        <p:blipFill>
          <a:blip r:embed="rId3"/>
          <a:srcRect/>
          <a:stretch/>
        </p:blipFill>
        <p:spPr>
          <a:xfrm>
            <a:off x="7693948" y="3976314"/>
            <a:ext cx="805996" cy="805996"/>
          </a:xfrm>
          <a:prstGeom prst="rect">
            <a:avLst/>
          </a:prstGeom>
        </p:spPr>
      </p:pic>
    </p:spTree>
    <p:extLst>
      <p:ext uri="{BB962C8B-B14F-4D97-AF65-F5344CB8AC3E}">
        <p14:creationId xmlns:p14="http://schemas.microsoft.com/office/powerpoint/2010/main" val="3800653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pPr lvl="0"/>
            <a:r>
              <a:rPr lang="en-US">
                <a:sym typeface="Roboto"/>
              </a:rPr>
              <a:t>Station 7</a:t>
            </a:r>
            <a:br>
              <a:rPr lang="en-US">
                <a:sym typeface="Roboto"/>
              </a:rPr>
            </a:br>
            <a:r>
              <a:rPr lang="en-US" sz="3200">
                <a:sym typeface="Roboto"/>
              </a:rPr>
              <a:t>Top Ten Reasons to Participate</a:t>
            </a:r>
            <a:endParaRPr lang="en-US">
              <a:sym typeface="Roboto"/>
            </a:endParaRPr>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p:txBody>
          <a:bodyPr numCol="1"/>
          <a:lstStyle/>
          <a:p>
            <a:pPr algn="ctr"/>
            <a:r>
              <a:rPr lang="en-US" sz="2400" i="1">
                <a:sym typeface="Roboto"/>
              </a:rPr>
              <a:t>These are our favorite reasons to enter the 3M Young Scientist Challenge, but there are plenty more.</a:t>
            </a:r>
          </a:p>
          <a:p>
            <a:pPr algn="ctr"/>
            <a:r>
              <a:rPr lang="en-US" sz="2400" i="1">
                <a:sym typeface="Roboto"/>
              </a:rPr>
              <a:t>Read on and be inspired.</a:t>
            </a:r>
          </a:p>
        </p:txBody>
      </p:sp>
    </p:spTree>
    <p:extLst>
      <p:ext uri="{BB962C8B-B14F-4D97-AF65-F5344CB8AC3E}">
        <p14:creationId xmlns:p14="http://schemas.microsoft.com/office/powerpoint/2010/main" val="757444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BDF2C0-FF9E-D49A-63A2-E9E4B46E21D7}"/>
              </a:ext>
            </a:extLst>
          </p:cNvPr>
          <p:cNvSpPr>
            <a:spLocks noGrp="1"/>
          </p:cNvSpPr>
          <p:nvPr>
            <p:ph type="title"/>
          </p:nvPr>
        </p:nvSpPr>
        <p:spPr>
          <a:xfrm>
            <a:off x="457199" y="822960"/>
            <a:ext cx="5760720" cy="731520"/>
          </a:xfrm>
        </p:spPr>
        <p:txBody>
          <a:bodyPr/>
          <a:lstStyle/>
          <a:p>
            <a:r>
              <a:rPr lang="en-US"/>
              <a:t>Top 10 Reasons to Participate</a:t>
            </a:r>
          </a:p>
        </p:txBody>
      </p:sp>
      <p:sp>
        <p:nvSpPr>
          <p:cNvPr id="3" name="Content Placeholder 2">
            <a:extLst>
              <a:ext uri="{FF2B5EF4-FFF2-40B4-BE49-F238E27FC236}">
                <a16:creationId xmlns:a16="http://schemas.microsoft.com/office/drawing/2014/main" id="{74B20584-C0C7-A717-5A71-D05353FB99A6}"/>
              </a:ext>
            </a:extLst>
          </p:cNvPr>
          <p:cNvSpPr>
            <a:spLocks noGrp="1"/>
          </p:cNvSpPr>
          <p:nvPr>
            <p:ph idx="1"/>
          </p:nvPr>
        </p:nvSpPr>
        <p:spPr>
          <a:xfrm>
            <a:off x="457200" y="1646238"/>
            <a:ext cx="8229600" cy="4275591"/>
          </a:xfrm>
        </p:spPr>
        <p:txBody>
          <a:bodyPr/>
          <a:lstStyle/>
          <a:p>
            <a:pPr marL="342900" lvl="0" indent="-342900">
              <a:buFont typeface="+mj-lt"/>
              <a:buAutoNum type="arabicPeriod"/>
            </a:pPr>
            <a:r>
              <a:rPr lang="en-US" sz="1500">
                <a:sym typeface="Roboto"/>
              </a:rPr>
              <a:t>The grand prize is </a:t>
            </a:r>
            <a:r>
              <a:rPr lang="en-US" sz="1500" b="1">
                <a:sym typeface="Roboto"/>
              </a:rPr>
              <a:t>$25,000!</a:t>
            </a:r>
          </a:p>
          <a:p>
            <a:pPr marL="342900" indent="-342900">
              <a:buFont typeface="+mj-lt"/>
              <a:buAutoNum type="arabicPeriod"/>
            </a:pPr>
            <a:r>
              <a:rPr lang="en-US" sz="1500">
                <a:sym typeface="Roboto"/>
              </a:rPr>
              <a:t>Finalists get to work one-on-one with renowned 3M scientists–a mentoring experience you'll never forget.</a:t>
            </a:r>
          </a:p>
          <a:p>
            <a:pPr marL="342900" lvl="0" indent="-342900">
              <a:buFont typeface="+mj-lt"/>
              <a:buAutoNum type="arabicPeriod"/>
            </a:pPr>
            <a:r>
              <a:rPr lang="en-US" sz="1500">
                <a:sym typeface="Roboto"/>
              </a:rPr>
              <a:t>Friendship! Lots of competitors and finalists share a passion for science activities and remain friends long after the competition is over.</a:t>
            </a:r>
          </a:p>
          <a:p>
            <a:pPr marL="342900" lvl="0" indent="-342900">
              <a:buFont typeface="+mj-lt"/>
              <a:buAutoNum type="arabicPeriod"/>
            </a:pPr>
            <a:r>
              <a:rPr lang="en-US" sz="1500">
                <a:sym typeface="Roboto"/>
              </a:rPr>
              <a:t>Learning goes way beyond classroom walls and into the real world of innovating.</a:t>
            </a:r>
          </a:p>
          <a:p>
            <a:pPr marL="342900" lvl="0" indent="-342900">
              <a:buFont typeface="+mj-lt"/>
              <a:buAutoNum type="arabicPeriod"/>
            </a:pPr>
            <a:r>
              <a:rPr lang="en-US" sz="1500">
                <a:sym typeface="Roboto"/>
              </a:rPr>
              <a:t>Competitors’ ideas and innovations can make a real difference in the world!</a:t>
            </a:r>
          </a:p>
          <a:p>
            <a:pPr marL="342900" lvl="0" indent="-342900">
              <a:buFont typeface="+mj-lt"/>
              <a:buAutoNum type="arabicPeriod"/>
            </a:pPr>
            <a:r>
              <a:rPr lang="en-US" sz="1500">
                <a:sym typeface="Roboto"/>
              </a:rPr>
              <a:t>Finalists present their video competition ideas to a distinguished panel of judges.</a:t>
            </a:r>
          </a:p>
          <a:p>
            <a:pPr marL="342900" lvl="0" indent="-342900">
              <a:buFont typeface="+mj-lt"/>
              <a:buAutoNum type="arabicPeriod"/>
            </a:pPr>
            <a:r>
              <a:rPr lang="en-US" sz="1500">
                <a:sym typeface="Roboto"/>
              </a:rPr>
              <a:t>No textbooks! This is original, outside-the-box dreaming, planning and innovating.</a:t>
            </a:r>
          </a:p>
          <a:p>
            <a:pPr marL="342900" lvl="0" indent="-342900">
              <a:buFont typeface="+mj-lt"/>
              <a:buAutoNum type="arabicPeriod"/>
            </a:pPr>
            <a:r>
              <a:rPr lang="en-US" sz="1500">
                <a:sym typeface="Roboto"/>
              </a:rPr>
              <a:t>Finalists get an exclusive look inside modern science innovation at 3M–including meeting 3M’s executives and patent-holding scientists!</a:t>
            </a:r>
          </a:p>
          <a:p>
            <a:pPr marL="342900" lvl="0" indent="-342900">
              <a:buFont typeface="+mj-lt"/>
              <a:buAutoNum type="arabicPeriod"/>
            </a:pPr>
            <a:r>
              <a:rPr lang="en-US" sz="1500">
                <a:sym typeface="Roboto"/>
              </a:rPr>
              <a:t>Being part of the science community is fun. Plus, this video competition is one science activity that makes a big impact on college résumés and essays.</a:t>
            </a:r>
          </a:p>
          <a:p>
            <a:pPr marL="342900" lvl="0" indent="-342900">
              <a:buFont typeface="+mj-lt"/>
              <a:buAutoNum type="arabicPeriod"/>
            </a:pPr>
            <a:r>
              <a:rPr lang="en-US" sz="1500">
                <a:sym typeface="Roboto"/>
              </a:rPr>
              <a:t>You could be (drum roll, please)… America’s next Top Young Scientist!</a:t>
            </a:r>
          </a:p>
          <a:p>
            <a:pPr lvl="0"/>
            <a:endParaRPr lang="en-US">
              <a:sym typeface="Roboto"/>
            </a:endParaRPr>
          </a:p>
          <a:p>
            <a:pPr marL="0" lvl="0" indent="0">
              <a:buNone/>
            </a:pPr>
            <a:r>
              <a:rPr lang="en-US" b="1">
                <a:solidFill>
                  <a:schemeClr val="accent1"/>
                </a:solidFill>
                <a:sym typeface="Roboto"/>
              </a:rPr>
              <a:t>Long-term benefits:</a:t>
            </a:r>
          </a:p>
          <a:p>
            <a:r>
              <a:rPr lang="en-US">
                <a:sym typeface="Roboto"/>
              </a:rPr>
              <a:t>Participating in the 3M Young Scientist Challenge offers academic, personal, and social benefits that extend well beyond the contest framework.</a:t>
            </a:r>
          </a:p>
        </p:txBody>
      </p:sp>
    </p:spTree>
    <p:extLst>
      <p:ext uri="{BB962C8B-B14F-4D97-AF65-F5344CB8AC3E}">
        <p14:creationId xmlns:p14="http://schemas.microsoft.com/office/powerpoint/2010/main" val="36796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a:sym typeface="Roboto"/>
              </a:rPr>
              <a:t>Instructions (continued)</a:t>
            </a:r>
            <a:endParaRPr lang="en-US"/>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a:xfrm>
            <a:off x="457199" y="1737361"/>
            <a:ext cx="8476488" cy="3108960"/>
          </a:xfrm>
        </p:spPr>
        <p:txBody>
          <a:bodyPr numCol="2" spcCol="274320"/>
          <a:lstStyle/>
          <a:p>
            <a:pPr marL="0" lvl="0" indent="0">
              <a:buNone/>
            </a:pPr>
            <a:r>
              <a:rPr lang="en-US" b="1">
                <a:solidFill>
                  <a:schemeClr val="accent1"/>
                </a:solidFill>
                <a:sym typeface="Roboto"/>
              </a:rPr>
              <a:t>Step 5: </a:t>
            </a:r>
            <a:r>
              <a:rPr lang="en-US">
                <a:sym typeface="Roboto"/>
              </a:rPr>
              <a:t>Hold the base of the straw with one hand and the paperclip with your other hand.</a:t>
            </a: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endParaRPr lang="en-US">
              <a:sym typeface="Roboto"/>
            </a:endParaRPr>
          </a:p>
          <a:p>
            <a:pPr marL="0" lvl="0" indent="0">
              <a:buNone/>
            </a:pPr>
            <a:r>
              <a:rPr lang="en-US" b="1">
                <a:solidFill>
                  <a:schemeClr val="accent1"/>
                </a:solidFill>
                <a:sym typeface="Roboto"/>
              </a:rPr>
              <a:t>Step 6: </a:t>
            </a:r>
            <a:r>
              <a:rPr lang="en-US">
                <a:sym typeface="Roboto"/>
              </a:rPr>
              <a:t>When you pull on the paper clip, the straw should bend.</a:t>
            </a:r>
            <a:br>
              <a:rPr lang="en-US">
                <a:sym typeface="Roboto"/>
              </a:rPr>
            </a:br>
            <a:endParaRPr lang="en-US">
              <a:sym typeface="Roboto"/>
            </a:endParaRPr>
          </a:p>
          <a:p>
            <a:pPr marL="0" lvl="0" indent="0">
              <a:buNone/>
            </a:pPr>
            <a:r>
              <a:rPr lang="en-US" b="1">
                <a:solidFill>
                  <a:schemeClr val="accent1"/>
                </a:solidFill>
                <a:sym typeface="Roboto"/>
              </a:rPr>
              <a:t>Step 7: </a:t>
            </a:r>
            <a:r>
              <a:rPr lang="en-US">
                <a:sym typeface="Roboto"/>
              </a:rPr>
              <a:t>Build a second finger just like the </a:t>
            </a:r>
            <a:br>
              <a:rPr lang="en-US">
                <a:sym typeface="Roboto"/>
              </a:rPr>
            </a:br>
            <a:r>
              <a:rPr lang="en-US">
                <a:sym typeface="Roboto"/>
              </a:rPr>
              <a:t>first one.</a:t>
            </a: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br>
              <a:rPr lang="en-US">
                <a:sym typeface="Roboto"/>
              </a:rPr>
            </a:br>
            <a:endParaRPr lang="en-US">
              <a:sym typeface="Roboto"/>
            </a:endParaRPr>
          </a:p>
          <a:p>
            <a:pPr marL="0" lvl="0" indent="0">
              <a:buNone/>
            </a:pPr>
            <a:r>
              <a:rPr lang="en-US" b="1">
                <a:solidFill>
                  <a:schemeClr val="accent1"/>
                </a:solidFill>
                <a:sym typeface="Roboto"/>
              </a:rPr>
              <a:t>Step 8: </a:t>
            </a:r>
            <a:r>
              <a:rPr lang="en-US">
                <a:sym typeface="Roboto"/>
              </a:rPr>
              <a:t>Tie off the string above the hole </a:t>
            </a:r>
            <a:br>
              <a:rPr lang="en-US">
                <a:sym typeface="Roboto"/>
              </a:rPr>
            </a:br>
            <a:r>
              <a:rPr lang="en-US">
                <a:sym typeface="Roboto"/>
              </a:rPr>
              <a:t>in the straw, and tie a paperclip to the </a:t>
            </a:r>
            <a:br>
              <a:rPr lang="en-US">
                <a:sym typeface="Roboto"/>
              </a:rPr>
            </a:br>
            <a:r>
              <a:rPr lang="en-US">
                <a:sym typeface="Roboto"/>
              </a:rPr>
              <a:t>other end.</a:t>
            </a:r>
          </a:p>
        </p:txBody>
      </p:sp>
      <p:pic>
        <p:nvPicPr>
          <p:cNvPr id="14" name="Google Shape;58;g1a0e707bc9a_0_14">
            <a:extLst>
              <a:ext uri="{FF2B5EF4-FFF2-40B4-BE49-F238E27FC236}">
                <a16:creationId xmlns:a16="http://schemas.microsoft.com/office/drawing/2014/main" id="{8C5483C0-9B8B-E7B9-1C89-76474871CF80}"/>
              </a:ext>
            </a:extLst>
          </p:cNvPr>
          <p:cNvPicPr preferRelativeResize="0">
            <a:picLocks noChangeAspect="1"/>
          </p:cNvPicPr>
          <p:nvPr/>
        </p:nvPicPr>
        <p:blipFill>
          <a:blip r:embed="rId2">
            <a:alphaModFix/>
          </a:blip>
          <a:stretch>
            <a:fillRect/>
          </a:stretch>
        </p:blipFill>
        <p:spPr>
          <a:xfrm>
            <a:off x="457199" y="2243595"/>
            <a:ext cx="2567940" cy="1188720"/>
          </a:xfrm>
          <a:prstGeom prst="rect">
            <a:avLst/>
          </a:prstGeom>
          <a:noFill/>
          <a:ln>
            <a:solidFill>
              <a:schemeClr val="tx2"/>
            </a:solidFill>
          </a:ln>
        </p:spPr>
      </p:pic>
      <p:pic>
        <p:nvPicPr>
          <p:cNvPr id="15" name="Google Shape;59;g1a0e707bc9a_0_14">
            <a:extLst>
              <a:ext uri="{FF2B5EF4-FFF2-40B4-BE49-F238E27FC236}">
                <a16:creationId xmlns:a16="http://schemas.microsoft.com/office/drawing/2014/main" id="{5007958B-69F2-7351-89DD-E5DF37744657}"/>
              </a:ext>
            </a:extLst>
          </p:cNvPr>
          <p:cNvPicPr preferRelativeResize="0">
            <a:picLocks noChangeAspect="1"/>
          </p:cNvPicPr>
          <p:nvPr/>
        </p:nvPicPr>
        <p:blipFill>
          <a:blip r:embed="rId3">
            <a:alphaModFix/>
          </a:blip>
          <a:stretch>
            <a:fillRect/>
          </a:stretch>
        </p:blipFill>
        <p:spPr>
          <a:xfrm>
            <a:off x="457199" y="4568025"/>
            <a:ext cx="2377440" cy="1188720"/>
          </a:xfrm>
          <a:prstGeom prst="rect">
            <a:avLst/>
          </a:prstGeom>
          <a:noFill/>
          <a:ln>
            <a:solidFill>
              <a:schemeClr val="tx2"/>
            </a:solidFill>
          </a:ln>
        </p:spPr>
      </p:pic>
      <p:pic>
        <p:nvPicPr>
          <p:cNvPr id="16" name="Google Shape;60;g1a0e707bc9a_0_14">
            <a:extLst>
              <a:ext uri="{FF2B5EF4-FFF2-40B4-BE49-F238E27FC236}">
                <a16:creationId xmlns:a16="http://schemas.microsoft.com/office/drawing/2014/main" id="{338DA790-67E8-DDA7-3B25-14632E0E7CE3}"/>
              </a:ext>
            </a:extLst>
          </p:cNvPr>
          <p:cNvPicPr preferRelativeResize="0">
            <a:picLocks noChangeAspect="1"/>
          </p:cNvPicPr>
          <p:nvPr/>
        </p:nvPicPr>
        <p:blipFill>
          <a:blip r:embed="rId4">
            <a:alphaModFix/>
          </a:blip>
          <a:stretch>
            <a:fillRect/>
          </a:stretch>
        </p:blipFill>
        <p:spPr>
          <a:xfrm>
            <a:off x="4852900" y="2243595"/>
            <a:ext cx="2262619" cy="1188720"/>
          </a:xfrm>
          <a:prstGeom prst="rect">
            <a:avLst/>
          </a:prstGeom>
          <a:noFill/>
          <a:ln>
            <a:solidFill>
              <a:schemeClr val="tx2"/>
            </a:solidFill>
          </a:ln>
        </p:spPr>
      </p:pic>
      <p:pic>
        <p:nvPicPr>
          <p:cNvPr id="17" name="Google Shape;61;g1a0e707bc9a_0_14">
            <a:extLst>
              <a:ext uri="{FF2B5EF4-FFF2-40B4-BE49-F238E27FC236}">
                <a16:creationId xmlns:a16="http://schemas.microsoft.com/office/drawing/2014/main" id="{D9F6307B-3E3F-78E8-A7C5-91B33A759C5E}"/>
              </a:ext>
            </a:extLst>
          </p:cNvPr>
          <p:cNvPicPr preferRelativeResize="0">
            <a:picLocks noChangeAspect="1"/>
          </p:cNvPicPr>
          <p:nvPr/>
        </p:nvPicPr>
        <p:blipFill>
          <a:blip r:embed="rId5">
            <a:alphaModFix/>
          </a:blip>
          <a:stretch>
            <a:fillRect/>
          </a:stretch>
        </p:blipFill>
        <p:spPr>
          <a:xfrm>
            <a:off x="4852900" y="4766808"/>
            <a:ext cx="2442675" cy="1188720"/>
          </a:xfrm>
          <a:prstGeom prst="rect">
            <a:avLst/>
          </a:prstGeom>
          <a:noFill/>
          <a:ln>
            <a:solidFill>
              <a:schemeClr val="tx2"/>
            </a:solidFill>
          </a:ln>
        </p:spPr>
      </p:pic>
    </p:spTree>
    <p:extLst>
      <p:ext uri="{BB962C8B-B14F-4D97-AF65-F5344CB8AC3E}">
        <p14:creationId xmlns:p14="http://schemas.microsoft.com/office/powerpoint/2010/main" val="1508148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AE6BD1C-52AD-EC02-DCD3-90B61E2FF590}"/>
              </a:ext>
            </a:extLst>
          </p:cNvPr>
          <p:cNvSpPr>
            <a:spLocks noGrp="1"/>
          </p:cNvSpPr>
          <p:nvPr>
            <p:ph type="title"/>
          </p:nvPr>
        </p:nvSpPr>
        <p:spPr/>
        <p:txBody>
          <a:bodyPr/>
          <a:lstStyle/>
          <a:p>
            <a:r>
              <a:rPr lang="en-US"/>
              <a:t>Challenge Project Template</a:t>
            </a:r>
          </a:p>
        </p:txBody>
      </p:sp>
      <p:sp>
        <p:nvSpPr>
          <p:cNvPr id="20" name="Content Placeholder 19">
            <a:extLst>
              <a:ext uri="{FF2B5EF4-FFF2-40B4-BE49-F238E27FC236}">
                <a16:creationId xmlns:a16="http://schemas.microsoft.com/office/drawing/2014/main" id="{04D537D7-6235-4031-2439-2B3DCDD623DC}"/>
              </a:ext>
            </a:extLst>
          </p:cNvPr>
          <p:cNvSpPr>
            <a:spLocks noGrp="1"/>
          </p:cNvSpPr>
          <p:nvPr>
            <p:ph idx="1"/>
          </p:nvPr>
        </p:nvSpPr>
        <p:spPr/>
        <p:txBody>
          <a:bodyPr/>
          <a:lstStyle/>
          <a:p>
            <a:r>
              <a:rPr lang="en-US"/>
              <a:t>Use this project template to create your entry. Use your science lab notebook to record your ideas and steps.</a:t>
            </a:r>
          </a:p>
        </p:txBody>
      </p:sp>
      <p:grpSp>
        <p:nvGrpSpPr>
          <p:cNvPr id="18" name="Group 17">
            <a:extLst>
              <a:ext uri="{FF2B5EF4-FFF2-40B4-BE49-F238E27FC236}">
                <a16:creationId xmlns:a16="http://schemas.microsoft.com/office/drawing/2014/main" id="{43921621-8610-235A-E476-2DE0ACD74701}"/>
              </a:ext>
            </a:extLst>
          </p:cNvPr>
          <p:cNvGrpSpPr/>
          <p:nvPr/>
        </p:nvGrpSpPr>
        <p:grpSpPr>
          <a:xfrm>
            <a:off x="4795107" y="1646238"/>
            <a:ext cx="3386608" cy="4091953"/>
            <a:chOff x="1600109" y="274825"/>
            <a:chExt cx="5980237" cy="7225769"/>
          </a:xfrm>
        </p:grpSpPr>
        <p:pic>
          <p:nvPicPr>
            <p:cNvPr id="17" name="Picture 16" descr="Text, application&#10;&#10;Description automatically generated">
              <a:extLst>
                <a:ext uri="{FF2B5EF4-FFF2-40B4-BE49-F238E27FC236}">
                  <a16:creationId xmlns:a16="http://schemas.microsoft.com/office/drawing/2014/main" id="{E403E27B-43C1-47F6-04CC-B330C80F9D9F}"/>
                </a:ext>
              </a:extLst>
            </p:cNvPr>
            <p:cNvPicPr>
              <a:picLocks noChangeAspect="1"/>
            </p:cNvPicPr>
            <p:nvPr/>
          </p:nvPicPr>
          <p:blipFill>
            <a:blip r:embed="rId2"/>
            <a:stretch>
              <a:fillRect/>
            </a:stretch>
          </p:blipFill>
          <p:spPr>
            <a:xfrm rot="815101">
              <a:off x="2677638" y="1155913"/>
              <a:ext cx="4902708" cy="6344681"/>
            </a:xfrm>
            <a:prstGeom prst="rect">
              <a:avLst/>
            </a:prstGeom>
            <a:ln>
              <a:solidFill>
                <a:schemeClr val="tx2"/>
              </a:solidFill>
            </a:ln>
            <a:effectLst>
              <a:outerShdw blurRad="50800" dist="38100" dir="2700000" algn="tl" rotWithShape="0">
                <a:prstClr val="black">
                  <a:alpha val="40000"/>
                </a:prstClr>
              </a:outerShdw>
            </a:effectLst>
          </p:spPr>
        </p:pic>
        <p:pic>
          <p:nvPicPr>
            <p:cNvPr id="15" name="Picture 14" descr="Text&#10;&#10;Description automatically generated">
              <a:extLst>
                <a:ext uri="{FF2B5EF4-FFF2-40B4-BE49-F238E27FC236}">
                  <a16:creationId xmlns:a16="http://schemas.microsoft.com/office/drawing/2014/main" id="{AA637EFB-E7FC-9A9C-1A99-DB09F941EAFD}"/>
                </a:ext>
              </a:extLst>
            </p:cNvPr>
            <p:cNvPicPr>
              <a:picLocks noChangeAspect="1"/>
            </p:cNvPicPr>
            <p:nvPr/>
          </p:nvPicPr>
          <p:blipFill>
            <a:blip r:embed="rId3"/>
            <a:stretch>
              <a:fillRect/>
            </a:stretch>
          </p:blipFill>
          <p:spPr>
            <a:xfrm rot="382109">
              <a:off x="2338430" y="801001"/>
              <a:ext cx="4911384" cy="6355908"/>
            </a:xfrm>
            <a:prstGeom prst="rect">
              <a:avLst/>
            </a:prstGeom>
            <a:ln>
              <a:solidFill>
                <a:schemeClr val="tx2"/>
              </a:solidFill>
            </a:ln>
            <a:effectLst>
              <a:outerShdw blurRad="50800" dist="38100" dir="2700000" algn="tl" rotWithShape="0">
                <a:prstClr val="black">
                  <a:alpha val="40000"/>
                </a:prstClr>
              </a:outerShdw>
            </a:effectLst>
          </p:spPr>
        </p:pic>
        <p:pic>
          <p:nvPicPr>
            <p:cNvPr id="13" name="Picture 12" descr="Graphical user interface, text, application, email&#10;&#10;Description automatically generated">
              <a:extLst>
                <a:ext uri="{FF2B5EF4-FFF2-40B4-BE49-F238E27FC236}">
                  <a16:creationId xmlns:a16="http://schemas.microsoft.com/office/drawing/2014/main" id="{15BB34E1-EE9F-A75E-6F17-D04AC43B8F56}"/>
                </a:ext>
              </a:extLst>
            </p:cNvPr>
            <p:cNvPicPr>
              <a:picLocks noChangeAspect="1"/>
            </p:cNvPicPr>
            <p:nvPr/>
          </p:nvPicPr>
          <p:blipFill>
            <a:blip r:embed="rId4"/>
            <a:stretch>
              <a:fillRect/>
            </a:stretch>
          </p:blipFill>
          <p:spPr>
            <a:xfrm>
              <a:off x="1600109" y="274825"/>
              <a:ext cx="5086999" cy="6583175"/>
            </a:xfrm>
            <a:prstGeom prst="rect">
              <a:avLst/>
            </a:prstGeom>
            <a:ln>
              <a:solidFill>
                <a:schemeClr val="tx2"/>
              </a:solidFill>
            </a:ln>
            <a:effectLst>
              <a:outerShdw blurRad="50800" dist="38100" dir="2700000" algn="tl" rotWithShape="0">
                <a:prstClr val="black">
                  <a:alpha val="40000"/>
                </a:prstClr>
              </a:outerShdw>
            </a:effectLst>
          </p:spPr>
        </p:pic>
      </p:grpSp>
      <p:sp>
        <p:nvSpPr>
          <p:cNvPr id="5" name="TextBox 4">
            <a:extLst>
              <a:ext uri="{FF2B5EF4-FFF2-40B4-BE49-F238E27FC236}">
                <a16:creationId xmlns:a16="http://schemas.microsoft.com/office/drawing/2014/main" id="{28ACB990-606C-9E69-971F-AE76596D58CA}"/>
              </a:ext>
            </a:extLst>
          </p:cNvPr>
          <p:cNvSpPr txBox="1"/>
          <p:nvPr/>
        </p:nvSpPr>
        <p:spPr>
          <a:xfrm>
            <a:off x="774478" y="5168826"/>
            <a:ext cx="3347348" cy="646331"/>
          </a:xfrm>
          <a:prstGeom prst="rect">
            <a:avLst/>
          </a:prstGeom>
          <a:noFill/>
        </p:spPr>
        <p:txBody>
          <a:bodyPr wrap="square">
            <a:spAutoFit/>
          </a:bodyPr>
          <a:lstStyle/>
          <a:p>
            <a:pPr algn="ctr"/>
            <a:r>
              <a:rPr lang="en-US" b="0" i="0" u="sng" strike="noStrike">
                <a:solidFill>
                  <a:srgbClr val="003CE6"/>
                </a:solidFill>
                <a:effectLst/>
                <a:latin typeface="Arial" panose="020B0604020202020204" pitchFamily="34" charset="0"/>
                <a:hlinkClick r:id="rId5"/>
              </a:rPr>
              <a:t>3M Young Scientist Challenge </a:t>
            </a:r>
            <a:r>
              <a:rPr lang="en-US" b="0" i="0" u="none" strike="noStrike">
                <a:effectLst/>
                <a:latin typeface="Arial" panose="020B0604020202020204" pitchFamily="34" charset="0"/>
                <a:hlinkClick r:id="rId5"/>
              </a:rPr>
              <a:t>​</a:t>
            </a:r>
            <a:br>
              <a:rPr lang="en-US" b="0" i="0" u="none" strike="noStrike">
                <a:effectLst/>
                <a:latin typeface="Arial" panose="020B0604020202020204" pitchFamily="34" charset="0"/>
                <a:hlinkClick r:id="rId5"/>
              </a:rPr>
            </a:br>
            <a:r>
              <a:rPr lang="en-US" b="0" i="0" u="sng" strike="noStrike">
                <a:solidFill>
                  <a:srgbClr val="003CE6"/>
                </a:solidFill>
                <a:effectLst/>
                <a:latin typeface="Arial" panose="020B0604020202020204" pitchFamily="34" charset="0"/>
                <a:hlinkClick r:id="rId5"/>
              </a:rPr>
              <a:t>Project Template</a:t>
            </a:r>
            <a:r>
              <a:rPr lang="en-US" b="0" i="0">
                <a:solidFill>
                  <a:srgbClr val="000000"/>
                </a:solidFill>
                <a:effectLst/>
                <a:latin typeface="Arial" panose="020B0604020202020204" pitchFamily="34" charset="0"/>
              </a:rPr>
              <a:t>​</a:t>
            </a:r>
            <a:endParaRPr lang="en-US"/>
          </a:p>
        </p:txBody>
      </p:sp>
      <p:pic>
        <p:nvPicPr>
          <p:cNvPr id="3" name="Picture 2" descr="A qr code with black squares&#10;&#10;Description automatically generated">
            <a:extLst>
              <a:ext uri="{FF2B5EF4-FFF2-40B4-BE49-F238E27FC236}">
                <a16:creationId xmlns:a16="http://schemas.microsoft.com/office/drawing/2014/main" id="{A7DBD921-8944-E416-F7FF-A9834A1D221F}"/>
              </a:ext>
            </a:extLst>
          </p:cNvPr>
          <p:cNvPicPr>
            <a:picLocks noChangeAspect="1"/>
          </p:cNvPicPr>
          <p:nvPr/>
        </p:nvPicPr>
        <p:blipFill>
          <a:blip r:embed="rId6"/>
          <a:stretch>
            <a:fillRect/>
          </a:stretch>
        </p:blipFill>
        <p:spPr>
          <a:xfrm>
            <a:off x="1150431" y="2481943"/>
            <a:ext cx="2595443" cy="2595443"/>
          </a:xfrm>
          <a:prstGeom prst="rect">
            <a:avLst/>
          </a:prstGeom>
        </p:spPr>
      </p:pic>
    </p:spTree>
    <p:extLst>
      <p:ext uri="{BB962C8B-B14F-4D97-AF65-F5344CB8AC3E}">
        <p14:creationId xmlns:p14="http://schemas.microsoft.com/office/powerpoint/2010/main" val="39447604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DA32-1E25-98EF-8C38-7B6CD0A065B0}"/>
              </a:ext>
            </a:extLst>
          </p:cNvPr>
          <p:cNvSpPr>
            <a:spLocks noGrp="1"/>
          </p:cNvSpPr>
          <p:nvPr>
            <p:ph type="title"/>
          </p:nvPr>
        </p:nvSpPr>
        <p:spPr/>
        <p:txBody>
          <a:bodyPr/>
          <a:lstStyle/>
          <a:p>
            <a:r>
              <a:rPr lang="en-US">
                <a:sym typeface="Roboto"/>
              </a:rPr>
              <a:t>Station 8</a:t>
            </a:r>
            <a:br>
              <a:rPr lang="en-US">
                <a:sym typeface="Roboto"/>
              </a:rPr>
            </a:br>
            <a:r>
              <a:rPr lang="en-US" sz="3200">
                <a:sym typeface="Roboto"/>
              </a:rPr>
              <a:t>Creating Your Video</a:t>
            </a:r>
            <a:endParaRPr lang="en-US"/>
          </a:p>
        </p:txBody>
      </p:sp>
      <p:sp>
        <p:nvSpPr>
          <p:cNvPr id="3" name="Text Placeholder 2">
            <a:extLst>
              <a:ext uri="{FF2B5EF4-FFF2-40B4-BE49-F238E27FC236}">
                <a16:creationId xmlns:a16="http://schemas.microsoft.com/office/drawing/2014/main" id="{4831B075-4E23-0498-A8EE-1D43779A6CC1}"/>
              </a:ext>
            </a:extLst>
          </p:cNvPr>
          <p:cNvSpPr>
            <a:spLocks noGrp="1"/>
          </p:cNvSpPr>
          <p:nvPr>
            <p:ph type="body" sz="quarter" idx="10"/>
          </p:nvPr>
        </p:nvSpPr>
        <p:spPr/>
        <p:txBody>
          <a:bodyPr/>
          <a:lstStyle/>
          <a:p>
            <a:pPr algn="ctr"/>
            <a:r>
              <a:rPr lang="en-US" sz="2400" i="1">
                <a:sym typeface="Roboto"/>
              </a:rPr>
              <a:t>Wondering what it takes to make a winning video?</a:t>
            </a:r>
          </a:p>
          <a:p>
            <a:pPr algn="ctr"/>
            <a:r>
              <a:rPr lang="en-US" sz="2400" i="1">
                <a:sym typeface="Roboto"/>
              </a:rPr>
              <a:t>Get the scoop straight from past Top Young Scientists!</a:t>
            </a:r>
          </a:p>
        </p:txBody>
      </p:sp>
    </p:spTree>
    <p:extLst>
      <p:ext uri="{BB962C8B-B14F-4D97-AF65-F5344CB8AC3E}">
        <p14:creationId xmlns:p14="http://schemas.microsoft.com/office/powerpoint/2010/main" val="73826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50F9-76CB-09D5-6790-1A45BFEE6158}"/>
              </a:ext>
            </a:extLst>
          </p:cNvPr>
          <p:cNvSpPr>
            <a:spLocks noGrp="1"/>
          </p:cNvSpPr>
          <p:nvPr>
            <p:ph type="title"/>
          </p:nvPr>
        </p:nvSpPr>
        <p:spPr/>
        <p:txBody>
          <a:bodyPr/>
          <a:lstStyle/>
          <a:p>
            <a:r>
              <a:rPr lang="en-US">
                <a:sym typeface="Roboto"/>
              </a:rPr>
              <a:t>Challenge Video Tips</a:t>
            </a:r>
            <a:endParaRPr lang="en-US"/>
          </a:p>
        </p:txBody>
      </p:sp>
      <p:sp>
        <p:nvSpPr>
          <p:cNvPr id="3" name="Content Placeholder 2">
            <a:extLst>
              <a:ext uri="{FF2B5EF4-FFF2-40B4-BE49-F238E27FC236}">
                <a16:creationId xmlns:a16="http://schemas.microsoft.com/office/drawing/2014/main" id="{295E7CE5-B2F1-E42A-E6B1-F33DF8BE1CE0}"/>
              </a:ext>
            </a:extLst>
          </p:cNvPr>
          <p:cNvSpPr>
            <a:spLocks noGrp="1"/>
          </p:cNvSpPr>
          <p:nvPr>
            <p:ph idx="1"/>
          </p:nvPr>
        </p:nvSpPr>
        <p:spPr>
          <a:xfrm>
            <a:off x="457199" y="1737360"/>
            <a:ext cx="8229600" cy="4464657"/>
          </a:xfrm>
        </p:spPr>
        <p:txBody>
          <a:bodyPr/>
          <a:lstStyle/>
          <a:p>
            <a:pPr marL="0" lvl="0" indent="0">
              <a:buNone/>
            </a:pPr>
            <a:r>
              <a:rPr lang="en-US" b="1">
                <a:solidFill>
                  <a:schemeClr val="accent1"/>
                </a:solidFill>
                <a:sym typeface="Roboto"/>
              </a:rPr>
              <a:t>Tip #1: Be passionate about your topic</a:t>
            </a:r>
          </a:p>
          <a:p>
            <a:pPr>
              <a:spcBef>
                <a:spcPts val="500"/>
              </a:spcBef>
            </a:pPr>
            <a:r>
              <a:rPr lang="en-US">
                <a:sym typeface="Roboto"/>
              </a:rPr>
              <a:t>You should choose a problem you are enthusiastic about solving, come up with a solution, and communicate your ideas. Make sure to show your excitement in your entry video!</a:t>
            </a:r>
          </a:p>
          <a:p>
            <a:pPr marL="0" indent="0">
              <a:buNone/>
            </a:pPr>
            <a:r>
              <a:rPr lang="en-US" b="1">
                <a:solidFill>
                  <a:schemeClr val="accent1"/>
                </a:solidFill>
                <a:sym typeface="Roboto"/>
              </a:rPr>
              <a:t>Tip #2: Plan ahead</a:t>
            </a:r>
          </a:p>
          <a:p>
            <a:pPr>
              <a:spcBef>
                <a:spcPts val="500"/>
              </a:spcBef>
            </a:pPr>
            <a:r>
              <a:rPr lang="en-US">
                <a:sym typeface="Roboto"/>
              </a:rPr>
              <a:t>Start by writing a script and getting all of your ideas down on paper. Storyboard your different scenes. Check out the </a:t>
            </a:r>
            <a:r>
              <a:rPr lang="en-US">
                <a:sym typeface="Roboto"/>
                <a:hlinkClick r:id="rId2"/>
              </a:rPr>
              <a:t>YSC storyboard</a:t>
            </a:r>
            <a:r>
              <a:rPr lang="en-US">
                <a:sym typeface="Roboto"/>
              </a:rPr>
              <a:t> to stay organized.</a:t>
            </a:r>
          </a:p>
          <a:p>
            <a:pPr marL="0" lvl="0" indent="0">
              <a:buNone/>
            </a:pPr>
            <a:r>
              <a:rPr lang="en-US" b="1">
                <a:solidFill>
                  <a:schemeClr val="accent1"/>
                </a:solidFill>
                <a:sym typeface="Roboto"/>
              </a:rPr>
              <a:t>Tip #3: Research, research, research!</a:t>
            </a:r>
          </a:p>
          <a:p>
            <a:pPr>
              <a:spcBef>
                <a:spcPts val="500"/>
              </a:spcBef>
            </a:pPr>
            <a:r>
              <a:rPr lang="en-US">
                <a:sym typeface="Roboto"/>
              </a:rPr>
              <a:t>Don’t underestimate the power of researching! It’s best if you know your topic backwards and forwards before you even begin the video. This also means looking at past entries from finalists and learning what makes a great presentation.</a:t>
            </a:r>
          </a:p>
          <a:p>
            <a:pPr marL="0" lvl="0" indent="0">
              <a:buNone/>
            </a:pPr>
            <a:r>
              <a:rPr lang="en-US" b="1">
                <a:solidFill>
                  <a:schemeClr val="accent1"/>
                </a:solidFill>
                <a:sym typeface="Roboto"/>
              </a:rPr>
              <a:t>Tip #4: Be innovative</a:t>
            </a:r>
          </a:p>
          <a:p>
            <a:pPr>
              <a:spcBef>
                <a:spcPts val="500"/>
              </a:spcBef>
            </a:pPr>
            <a:r>
              <a:rPr lang="en-US">
                <a:sym typeface="Roboto"/>
              </a:rPr>
              <a:t>The 3M Young Scientist Challenge is looking for kids who can think outside the box. If you can make the judges think, “Wow, I didn't think of that!” you're off to a good start. Don't be afraid to go out on a limb with something new.</a:t>
            </a:r>
          </a:p>
          <a:p>
            <a:pPr marL="0" indent="0">
              <a:buNone/>
            </a:pPr>
            <a:r>
              <a:rPr lang="en-US" b="1">
                <a:solidFill>
                  <a:schemeClr val="accent1"/>
                </a:solidFill>
                <a:sym typeface="Roboto"/>
              </a:rPr>
              <a:t>Tip #5: Communicate clearly</a:t>
            </a:r>
          </a:p>
          <a:p>
            <a:pPr>
              <a:spcBef>
                <a:spcPts val="500"/>
              </a:spcBef>
            </a:pPr>
            <a:r>
              <a:rPr lang="en-US">
                <a:sym typeface="Roboto"/>
              </a:rPr>
              <a:t>One of the goals of the 3M Young Scientist Challenge is to find a great science communicator. So, state your message clearly and efficiently in your video (don’t be afraid to make changes). At the finalist stage, make sure to practice being interviewed extensively.</a:t>
            </a:r>
          </a:p>
          <a:p>
            <a:endParaRPr lang="en-US"/>
          </a:p>
        </p:txBody>
      </p:sp>
    </p:spTree>
    <p:extLst>
      <p:ext uri="{BB962C8B-B14F-4D97-AF65-F5344CB8AC3E}">
        <p14:creationId xmlns:p14="http://schemas.microsoft.com/office/powerpoint/2010/main" val="2993619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83D9-9F19-ABE5-C275-C2BF3077747A}"/>
              </a:ext>
            </a:extLst>
          </p:cNvPr>
          <p:cNvSpPr>
            <a:spLocks noGrp="1"/>
          </p:cNvSpPr>
          <p:nvPr>
            <p:ph type="title"/>
          </p:nvPr>
        </p:nvSpPr>
        <p:spPr/>
        <p:txBody>
          <a:bodyPr/>
          <a:lstStyle/>
          <a:p>
            <a:r>
              <a:rPr lang="en-US"/>
              <a:t>Challenge Video Tips (continued)</a:t>
            </a:r>
          </a:p>
        </p:txBody>
      </p:sp>
      <p:sp>
        <p:nvSpPr>
          <p:cNvPr id="3" name="Content Placeholder 2">
            <a:extLst>
              <a:ext uri="{FF2B5EF4-FFF2-40B4-BE49-F238E27FC236}">
                <a16:creationId xmlns:a16="http://schemas.microsoft.com/office/drawing/2014/main" id="{5B568E79-0582-771D-0A6B-05B50771DE97}"/>
              </a:ext>
            </a:extLst>
          </p:cNvPr>
          <p:cNvSpPr>
            <a:spLocks noGrp="1"/>
          </p:cNvSpPr>
          <p:nvPr>
            <p:ph idx="1"/>
          </p:nvPr>
        </p:nvSpPr>
        <p:spPr/>
        <p:txBody>
          <a:bodyPr/>
          <a:lstStyle/>
          <a:p>
            <a:pPr marL="0" lvl="0" indent="0">
              <a:buNone/>
            </a:pPr>
            <a:r>
              <a:rPr lang="en-US" b="1">
                <a:solidFill>
                  <a:schemeClr val="accent1"/>
                </a:solidFill>
                <a:sym typeface="Roboto"/>
              </a:rPr>
              <a:t>Tip #6: Capture your audience's attention</a:t>
            </a:r>
          </a:p>
          <a:p>
            <a:pPr lvl="0">
              <a:spcBef>
                <a:spcPts val="500"/>
              </a:spcBef>
            </a:pPr>
            <a:r>
              <a:rPr lang="en-US">
                <a:sym typeface="Roboto"/>
              </a:rPr>
              <a:t>Music sounds nice, and people like looking at pictures! Using graphics and animations makes it easier to explain science concepts, plus they just look cool. Show off your creative side–just be sure not to use any copyrighted material.</a:t>
            </a:r>
          </a:p>
          <a:p>
            <a:pPr marL="0" indent="0">
              <a:buNone/>
            </a:pPr>
            <a:r>
              <a:rPr lang="en-US" b="1">
                <a:solidFill>
                  <a:schemeClr val="accent1"/>
                </a:solidFill>
                <a:sym typeface="Roboto"/>
              </a:rPr>
              <a:t>Tip #7: Keep it simple</a:t>
            </a:r>
          </a:p>
          <a:p>
            <a:pPr>
              <a:spcBef>
                <a:spcPts val="500"/>
              </a:spcBef>
            </a:pPr>
            <a:r>
              <a:rPr lang="en-US">
                <a:sym typeface="Roboto"/>
              </a:rPr>
              <a:t>You have a 2-minute limit. It is best to take one idea and explain it several different ways than to introduce several different ideas in such a short amount of time.</a:t>
            </a:r>
          </a:p>
          <a:p>
            <a:pPr marL="0" lvl="0" indent="0">
              <a:buNone/>
            </a:pPr>
            <a:r>
              <a:rPr lang="en-US" b="1">
                <a:solidFill>
                  <a:schemeClr val="accent1"/>
                </a:solidFill>
                <a:sym typeface="Roboto"/>
              </a:rPr>
              <a:t>Tip #8: Show your friends, family, and teachers</a:t>
            </a:r>
          </a:p>
          <a:p>
            <a:pPr lvl="0">
              <a:spcBef>
                <a:spcPts val="500"/>
              </a:spcBef>
            </a:pPr>
            <a:r>
              <a:rPr lang="en-US">
                <a:sym typeface="Roboto"/>
              </a:rPr>
              <a:t>Have your friends, family, and teachers watch your video before you submit it. They often have advice and ideas to help you improve. You can also get constructive criticism from a different point of view.</a:t>
            </a:r>
          </a:p>
          <a:p>
            <a:pPr marL="0" indent="0">
              <a:buNone/>
            </a:pPr>
            <a:r>
              <a:rPr lang="en-US" b="1">
                <a:solidFill>
                  <a:schemeClr val="accent1"/>
                </a:solidFill>
                <a:sym typeface="Roboto"/>
              </a:rPr>
              <a:t>Tip #9: Follow the checklist</a:t>
            </a:r>
          </a:p>
          <a:p>
            <a:pPr>
              <a:spcBef>
                <a:spcPts val="500"/>
              </a:spcBef>
            </a:pPr>
            <a:r>
              <a:rPr lang="en-US">
                <a:sym typeface="Roboto"/>
              </a:rPr>
              <a:t>Make sure you follow all the rules and guidelines. Is your video between 1 and 2 minutes? Is your file size too big?</a:t>
            </a:r>
          </a:p>
          <a:p>
            <a:pPr marL="0" lvl="0" indent="0">
              <a:buNone/>
            </a:pPr>
            <a:r>
              <a:rPr lang="en-US" b="1">
                <a:solidFill>
                  <a:schemeClr val="accent1"/>
                </a:solidFill>
                <a:sym typeface="Roboto"/>
              </a:rPr>
              <a:t>Tip #10: Have fun!</a:t>
            </a:r>
          </a:p>
          <a:p>
            <a:pPr lvl="0">
              <a:spcBef>
                <a:spcPts val="500"/>
              </a:spcBef>
            </a:pPr>
            <a:r>
              <a:rPr lang="en-US">
                <a:sym typeface="Roboto"/>
              </a:rPr>
              <a:t>No, this is nothing new, but it is always important to have fun! Even entering the competition is a great life experience.</a:t>
            </a:r>
          </a:p>
        </p:txBody>
      </p:sp>
      <p:sp>
        <p:nvSpPr>
          <p:cNvPr id="7" name="TextBox 6">
            <a:extLst>
              <a:ext uri="{FF2B5EF4-FFF2-40B4-BE49-F238E27FC236}">
                <a16:creationId xmlns:a16="http://schemas.microsoft.com/office/drawing/2014/main" id="{C6EF8285-9EFE-306C-343F-322711784BB0}"/>
              </a:ext>
            </a:extLst>
          </p:cNvPr>
          <p:cNvSpPr txBox="1"/>
          <p:nvPr/>
        </p:nvSpPr>
        <p:spPr>
          <a:xfrm>
            <a:off x="4909931" y="4873526"/>
            <a:ext cx="3602698" cy="923330"/>
          </a:xfrm>
          <a:prstGeom prst="rect">
            <a:avLst/>
          </a:prstGeom>
        </p:spPr>
        <p:style>
          <a:lnRef idx="0">
            <a:schemeClr val="accent1"/>
          </a:lnRef>
          <a:fillRef idx="3">
            <a:schemeClr val="accent1"/>
          </a:fillRef>
          <a:effectRef idx="3">
            <a:schemeClr val="accent1"/>
          </a:effectRef>
          <a:fontRef idx="minor">
            <a:schemeClr val="lt1"/>
          </a:fontRef>
        </p:style>
        <p:txBody>
          <a:bodyPr wrap="square" lIns="182880" tIns="91440" bIns="91440">
            <a:spAutoFit/>
          </a:bodyPr>
          <a:lstStyle/>
          <a:p>
            <a:pPr lvl="0"/>
            <a:r>
              <a:rPr lang="en-US" sz="1600" i="1">
                <a:sym typeface="Roboto"/>
              </a:rPr>
              <a:t>Use this station to create your storyboard and practice recording your entry video.</a:t>
            </a:r>
            <a:endParaRPr lang="en-US" sz="1600" i="1">
              <a:sym typeface="Arial"/>
            </a:endParaRPr>
          </a:p>
        </p:txBody>
      </p:sp>
    </p:spTree>
    <p:extLst>
      <p:ext uri="{BB962C8B-B14F-4D97-AF65-F5344CB8AC3E}">
        <p14:creationId xmlns:p14="http://schemas.microsoft.com/office/powerpoint/2010/main" val="3142882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96D1-6BFF-E5B2-3AE2-4C6950644D6F}"/>
              </a:ext>
            </a:extLst>
          </p:cNvPr>
          <p:cNvSpPr>
            <a:spLocks noGrp="1"/>
          </p:cNvSpPr>
          <p:nvPr>
            <p:ph type="title"/>
          </p:nvPr>
        </p:nvSpPr>
        <p:spPr/>
        <p:txBody>
          <a:bodyPr/>
          <a:lstStyle/>
          <a:p>
            <a:r>
              <a:rPr lang="en-US">
                <a:sym typeface="Roboto"/>
              </a:rPr>
              <a:t>What the judges are looking for:</a:t>
            </a:r>
            <a:endParaRPr lang="en-US"/>
          </a:p>
        </p:txBody>
      </p:sp>
      <p:sp>
        <p:nvSpPr>
          <p:cNvPr id="3" name="Content Placeholder 2">
            <a:extLst>
              <a:ext uri="{FF2B5EF4-FFF2-40B4-BE49-F238E27FC236}">
                <a16:creationId xmlns:a16="http://schemas.microsoft.com/office/drawing/2014/main" id="{D66D2404-2B5A-B417-D843-9A7842B521AC}"/>
              </a:ext>
            </a:extLst>
          </p:cNvPr>
          <p:cNvSpPr>
            <a:spLocks noGrp="1"/>
          </p:cNvSpPr>
          <p:nvPr>
            <p:ph idx="1"/>
          </p:nvPr>
        </p:nvSpPr>
        <p:spPr>
          <a:xfrm>
            <a:off x="457199" y="1737360"/>
            <a:ext cx="8229600" cy="3033423"/>
          </a:xfrm>
        </p:spPr>
        <p:txBody>
          <a:bodyPr/>
          <a:lstStyle/>
          <a:p>
            <a:pPr lvl="0"/>
            <a:r>
              <a:rPr lang="en-US">
                <a:sym typeface="Roboto"/>
              </a:rPr>
              <a:t>Description of the problem and how it affects the student, family, community, or global population.</a:t>
            </a:r>
          </a:p>
          <a:p>
            <a:pPr lvl="0"/>
            <a:r>
              <a:rPr lang="en-US">
                <a:sym typeface="Roboto"/>
              </a:rPr>
              <a:t>Details about the science behind the new innovation or solution.</a:t>
            </a:r>
          </a:p>
          <a:p>
            <a:pPr lvl="0"/>
            <a:r>
              <a:rPr lang="en-US">
                <a:sym typeface="Roboto"/>
              </a:rPr>
              <a:t>Clear explanations and a demonstration of how well the problem and solution are understood by the student (remember the idea must be a new innovation or solution and cannot simply be a behavioral change or a new use for an existing product).</a:t>
            </a:r>
          </a:p>
          <a:p>
            <a:pPr lvl="0"/>
            <a:r>
              <a:rPr lang="en-US">
                <a:sym typeface="Roboto"/>
              </a:rPr>
              <a:t>An explanation of how the innovation could have broader reach or impact beyond the student, family, or community.</a:t>
            </a:r>
          </a:p>
          <a:p>
            <a:pPr lvl="0"/>
            <a:r>
              <a:rPr lang="en-US">
                <a:sym typeface="Roboto"/>
              </a:rPr>
              <a:t>An explanation of how the student came up with their original idea.</a:t>
            </a:r>
          </a:p>
          <a:p>
            <a:pPr lvl="0"/>
            <a:r>
              <a:rPr lang="en-US">
                <a:sym typeface="Roboto"/>
              </a:rPr>
              <a:t>Proper citation for any non-original materials used in the student’s entry.</a:t>
            </a:r>
          </a:p>
          <a:p>
            <a:pPr lvl="0"/>
            <a:endParaRPr lang="en-US">
              <a:sym typeface="Roboto"/>
            </a:endParaRPr>
          </a:p>
          <a:p>
            <a:endParaRPr lang="en-US"/>
          </a:p>
        </p:txBody>
      </p:sp>
    </p:spTree>
    <p:extLst>
      <p:ext uri="{BB962C8B-B14F-4D97-AF65-F5344CB8AC3E}">
        <p14:creationId xmlns:p14="http://schemas.microsoft.com/office/powerpoint/2010/main" val="1081345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1F1DE-3872-D14D-71D5-239D6C7D10FC}"/>
              </a:ext>
            </a:extLst>
          </p:cNvPr>
          <p:cNvSpPr>
            <a:spLocks noGrp="1"/>
          </p:cNvSpPr>
          <p:nvPr>
            <p:ph type="title"/>
          </p:nvPr>
        </p:nvSpPr>
        <p:spPr/>
        <p:txBody>
          <a:bodyPr/>
          <a:lstStyle/>
          <a:p>
            <a:r>
              <a:rPr lang="en-US"/>
              <a:t>THANK YOU!</a:t>
            </a:r>
            <a:br>
              <a:rPr lang="en-US"/>
            </a:br>
            <a:br>
              <a:rPr lang="en-US"/>
            </a:br>
            <a:r>
              <a:rPr lang="en-US"/>
              <a:t>Happy innovating!</a:t>
            </a:r>
          </a:p>
        </p:txBody>
      </p:sp>
    </p:spTree>
    <p:extLst>
      <p:ext uri="{BB962C8B-B14F-4D97-AF65-F5344CB8AC3E}">
        <p14:creationId xmlns:p14="http://schemas.microsoft.com/office/powerpoint/2010/main" val="218595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a:sym typeface="Roboto"/>
              </a:rPr>
              <a:t>Instructions (continued)</a:t>
            </a:r>
            <a:endParaRPr lang="en-US"/>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a:xfrm>
            <a:off x="457199" y="1737360"/>
            <a:ext cx="8476488" cy="3709283"/>
          </a:xfrm>
        </p:spPr>
        <p:txBody>
          <a:bodyPr numCol="2" spcCol="274320"/>
          <a:lstStyle/>
          <a:p>
            <a:pPr marL="0" indent="0" algn="l" rtl="0" fontAlgn="base">
              <a:buNone/>
            </a:pPr>
            <a:r>
              <a:rPr lang="en-US" b="1" i="0" u="none" strike="noStrike">
                <a:solidFill>
                  <a:srgbClr val="DC14AA"/>
                </a:solidFill>
                <a:effectLst/>
                <a:latin typeface="Arial" panose="020B0604020202020204" pitchFamily="34" charset="0"/>
              </a:rPr>
              <a:t>Step 9: </a:t>
            </a:r>
            <a:r>
              <a:rPr lang="en-US" b="0" i="0" u="none" strike="noStrike">
                <a:solidFill>
                  <a:srgbClr val="4B4B4B"/>
                </a:solidFill>
                <a:effectLst/>
                <a:latin typeface="Arial" panose="020B0604020202020204" pitchFamily="34" charset="0"/>
              </a:rPr>
              <a:t>Hold the modelling clay with one hand and the paper clips with one hand.</a:t>
            </a: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1" i="0" u="none" strike="noStrike">
                <a:solidFill>
                  <a:srgbClr val="DC14AA"/>
                </a:solidFill>
                <a:effectLst/>
                <a:latin typeface="Arial" panose="020B0604020202020204" pitchFamily="34" charset="0"/>
              </a:rPr>
              <a:t>Step 10: </a:t>
            </a:r>
            <a:r>
              <a:rPr lang="en-US" b="0" i="0" u="none" strike="noStrike">
                <a:solidFill>
                  <a:srgbClr val="4B4B4B"/>
                </a:solidFill>
                <a:effectLst/>
                <a:latin typeface="Arial" panose="020B0604020202020204" pitchFamily="34" charset="0"/>
              </a:rPr>
              <a:t>When you pull on the paper clips, the fingers should bend.</a:t>
            </a: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r>
              <a:rPr lang="en-US" b="1" i="0" u="none" strike="noStrike">
                <a:solidFill>
                  <a:srgbClr val="DC14AA"/>
                </a:solidFill>
                <a:effectLst/>
                <a:latin typeface="Arial" panose="020B0604020202020204" pitchFamily="34" charset="0"/>
              </a:rPr>
              <a:t>Step 11: </a:t>
            </a:r>
            <a:r>
              <a:rPr lang="en-US" b="0" i="0" u="none" strike="noStrike">
                <a:solidFill>
                  <a:srgbClr val="4B4B4B"/>
                </a:solidFill>
                <a:effectLst/>
                <a:latin typeface="Arial" panose="020B0604020202020204" pitchFamily="34" charset="0"/>
              </a:rPr>
              <a:t>Wrap rubber bands around the straws. This can help improve their grip.</a:t>
            </a: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p>
          <a:p>
            <a:pPr marL="0" indent="0" algn="l" rtl="0" fontAlgn="base">
              <a:buNone/>
            </a:pPr>
            <a:endParaRPr lang="en-US" b="0" i="0">
              <a:solidFill>
                <a:srgbClr val="4B4B4B"/>
              </a:solidFill>
              <a:effectLst/>
              <a:latin typeface="Segoe UI" panose="020B0502040204020203" pitchFamily="34" charset="0"/>
            </a:endParaRPr>
          </a:p>
          <a:p>
            <a:pPr marL="0" indent="0" algn="l" rtl="0" fontAlgn="base">
              <a:buNone/>
            </a:pP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a:p>
            <a:pPr marL="0" indent="0" algn="l" rtl="0" fontAlgn="base">
              <a:buNone/>
            </a:pPr>
            <a:r>
              <a:rPr lang="en-US" b="1" i="0" u="none" strike="noStrike">
                <a:solidFill>
                  <a:srgbClr val="DC14AA"/>
                </a:solidFill>
                <a:effectLst/>
                <a:latin typeface="Arial" panose="020B0604020202020204" pitchFamily="34" charset="0"/>
              </a:rPr>
              <a:t>Step 12: </a:t>
            </a:r>
            <a:r>
              <a:rPr lang="en-US" b="0" i="0" u="none" strike="noStrike">
                <a:solidFill>
                  <a:srgbClr val="4B4B4B"/>
                </a:solidFill>
                <a:effectLst/>
                <a:latin typeface="Arial" panose="020B0604020202020204" pitchFamily="34" charset="0"/>
              </a:rPr>
              <a:t>Attach the modelling clay to the end of a cardboard tube to form an 'arm.' You may need to tie on longer strings and thread them through the tube. You can also connect the strings to a single paper clip to control all the fingers at once.</a:t>
            </a:r>
            <a:r>
              <a:rPr lang="en-US" b="0" i="0">
                <a:solidFill>
                  <a:srgbClr val="4B4B4B"/>
                </a:solidFill>
                <a:effectLst/>
                <a:latin typeface="Arial" panose="020B0604020202020204" pitchFamily="34" charset="0"/>
              </a:rPr>
              <a:t>​</a:t>
            </a:r>
            <a:endParaRPr lang="en-US" b="0" i="0">
              <a:solidFill>
                <a:srgbClr val="4B4B4B"/>
              </a:solidFill>
              <a:effectLst/>
              <a:latin typeface="Segoe UI" panose="020B0502040204020203" pitchFamily="34" charset="0"/>
            </a:endParaRPr>
          </a:p>
        </p:txBody>
      </p:sp>
      <p:pic>
        <p:nvPicPr>
          <p:cNvPr id="3" name="Google Shape;68;g1a0e707bc9a_0_18">
            <a:extLst>
              <a:ext uri="{FF2B5EF4-FFF2-40B4-BE49-F238E27FC236}">
                <a16:creationId xmlns:a16="http://schemas.microsoft.com/office/drawing/2014/main" id="{3944F4FC-8C97-45FD-7F7A-688CFEA59D18}"/>
              </a:ext>
            </a:extLst>
          </p:cNvPr>
          <p:cNvPicPr preferRelativeResize="0">
            <a:picLocks noChangeAspect="1"/>
          </p:cNvPicPr>
          <p:nvPr/>
        </p:nvPicPr>
        <p:blipFill>
          <a:blip r:embed="rId2">
            <a:alphaModFix/>
          </a:blip>
          <a:stretch>
            <a:fillRect/>
          </a:stretch>
        </p:blipFill>
        <p:spPr>
          <a:xfrm>
            <a:off x="457199" y="2256847"/>
            <a:ext cx="2464418" cy="1188720"/>
          </a:xfrm>
          <a:prstGeom prst="rect">
            <a:avLst/>
          </a:prstGeom>
          <a:noFill/>
          <a:ln>
            <a:solidFill>
              <a:schemeClr val="tx2"/>
            </a:solidFill>
          </a:ln>
        </p:spPr>
      </p:pic>
      <p:pic>
        <p:nvPicPr>
          <p:cNvPr id="4" name="Google Shape;69;g1a0e707bc9a_0_18">
            <a:extLst>
              <a:ext uri="{FF2B5EF4-FFF2-40B4-BE49-F238E27FC236}">
                <a16:creationId xmlns:a16="http://schemas.microsoft.com/office/drawing/2014/main" id="{17B29497-A1F4-B169-FC2C-DCE4D4A4A3F1}"/>
              </a:ext>
            </a:extLst>
          </p:cNvPr>
          <p:cNvPicPr preferRelativeResize="0">
            <a:picLocks noChangeAspect="1"/>
          </p:cNvPicPr>
          <p:nvPr/>
        </p:nvPicPr>
        <p:blipFill>
          <a:blip r:embed="rId3">
            <a:alphaModFix/>
          </a:blip>
          <a:stretch>
            <a:fillRect/>
          </a:stretch>
        </p:blipFill>
        <p:spPr>
          <a:xfrm>
            <a:off x="457199" y="4207577"/>
            <a:ext cx="2523153" cy="1188720"/>
          </a:xfrm>
          <a:prstGeom prst="rect">
            <a:avLst/>
          </a:prstGeom>
          <a:noFill/>
          <a:ln>
            <a:solidFill>
              <a:schemeClr val="tx2"/>
            </a:solidFill>
          </a:ln>
        </p:spPr>
      </p:pic>
      <p:pic>
        <p:nvPicPr>
          <p:cNvPr id="6" name="Google Shape;70;g1a0e707bc9a_0_18">
            <a:extLst>
              <a:ext uri="{FF2B5EF4-FFF2-40B4-BE49-F238E27FC236}">
                <a16:creationId xmlns:a16="http://schemas.microsoft.com/office/drawing/2014/main" id="{A440392E-5ACC-497F-8251-66BBE7473A2F}"/>
              </a:ext>
            </a:extLst>
          </p:cNvPr>
          <p:cNvPicPr preferRelativeResize="0">
            <a:picLocks noChangeAspect="1"/>
          </p:cNvPicPr>
          <p:nvPr/>
        </p:nvPicPr>
        <p:blipFill>
          <a:blip r:embed="rId4">
            <a:alphaModFix/>
          </a:blip>
          <a:stretch>
            <a:fillRect/>
          </a:stretch>
        </p:blipFill>
        <p:spPr>
          <a:xfrm>
            <a:off x="4852900" y="2566563"/>
            <a:ext cx="2662407" cy="1188720"/>
          </a:xfrm>
          <a:prstGeom prst="rect">
            <a:avLst/>
          </a:prstGeom>
          <a:noFill/>
          <a:ln>
            <a:solidFill>
              <a:schemeClr val="tx2"/>
            </a:solidFill>
          </a:ln>
        </p:spPr>
      </p:pic>
      <p:pic>
        <p:nvPicPr>
          <p:cNvPr id="7" name="Google Shape;71;g1a0e707bc9a_0_18">
            <a:extLst>
              <a:ext uri="{FF2B5EF4-FFF2-40B4-BE49-F238E27FC236}">
                <a16:creationId xmlns:a16="http://schemas.microsoft.com/office/drawing/2014/main" id="{13C739DB-1280-3AAD-DEA7-276F6BC30297}"/>
              </a:ext>
            </a:extLst>
          </p:cNvPr>
          <p:cNvPicPr preferRelativeResize="0">
            <a:picLocks noChangeAspect="1"/>
          </p:cNvPicPr>
          <p:nvPr/>
        </p:nvPicPr>
        <p:blipFill>
          <a:blip r:embed="rId5">
            <a:alphaModFix/>
          </a:blip>
          <a:stretch>
            <a:fillRect/>
          </a:stretch>
        </p:blipFill>
        <p:spPr>
          <a:xfrm>
            <a:off x="4852900" y="5328790"/>
            <a:ext cx="2240280" cy="1186421"/>
          </a:xfrm>
          <a:prstGeom prst="rect">
            <a:avLst/>
          </a:prstGeom>
          <a:noFill/>
          <a:ln>
            <a:solidFill>
              <a:schemeClr val="tx2"/>
            </a:solidFill>
          </a:ln>
        </p:spPr>
      </p:pic>
    </p:spTree>
    <p:extLst>
      <p:ext uri="{BB962C8B-B14F-4D97-AF65-F5344CB8AC3E}">
        <p14:creationId xmlns:p14="http://schemas.microsoft.com/office/powerpoint/2010/main" val="2737796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a:sym typeface="Roboto"/>
              </a:rPr>
              <a:t>Instructions (continued)</a:t>
            </a:r>
            <a:endParaRPr lang="en-US"/>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p:txBody>
          <a:bodyPr/>
          <a:lstStyle/>
          <a:p>
            <a:pPr marL="0" indent="0">
              <a:buNone/>
            </a:pPr>
            <a:r>
              <a:rPr lang="en-US" b="1">
                <a:solidFill>
                  <a:schemeClr val="accent1"/>
                </a:solidFill>
              </a:rPr>
              <a:t>Step 13: </a:t>
            </a:r>
            <a:r>
              <a:rPr lang="en-US"/>
              <a:t>Now, hold the cardboard tube and pull on the string(s) to try and use your robot hand to pick up something.​</a:t>
            </a:r>
          </a:p>
          <a:p>
            <a:pPr marL="0" indent="0">
              <a:buNone/>
            </a:pPr>
            <a:r>
              <a:rPr lang="en-US"/>
              <a:t>​</a:t>
            </a:r>
          </a:p>
          <a:p>
            <a:pPr marL="0" indent="0">
              <a:buNone/>
            </a:pPr>
            <a:r>
              <a:rPr lang="en-US" b="1">
                <a:solidFill>
                  <a:schemeClr val="accent1"/>
                </a:solidFill>
              </a:rPr>
              <a:t>Optional Extension Steps:  ​</a:t>
            </a:r>
          </a:p>
          <a:p>
            <a:r>
              <a:rPr lang="en-US"/>
              <a:t>Try making a more complicated finger with three joints, each controlled independently by a different string.​</a:t>
            </a:r>
          </a:p>
          <a:p>
            <a:r>
              <a:rPr lang="en-US"/>
              <a:t>Try making a hand with different combinations and orientations of fingers and joints. ​</a:t>
            </a:r>
          </a:p>
          <a:p>
            <a:r>
              <a:rPr lang="en-US"/>
              <a:t>Can you make a 'claw' like in an arcade machine? ​</a:t>
            </a:r>
          </a:p>
          <a:p>
            <a:r>
              <a:rPr lang="en-US"/>
              <a:t>What about a human hand, with a thumb and four fingers of different lengths?​</a:t>
            </a:r>
          </a:p>
        </p:txBody>
      </p:sp>
      <p:pic>
        <p:nvPicPr>
          <p:cNvPr id="8" name="Google Shape;78;g1a0e707bc9a_0_49">
            <a:extLst>
              <a:ext uri="{FF2B5EF4-FFF2-40B4-BE49-F238E27FC236}">
                <a16:creationId xmlns:a16="http://schemas.microsoft.com/office/drawing/2014/main" id="{C8CDA13F-D612-BE71-B981-2AB163C0A6E6}"/>
              </a:ext>
            </a:extLst>
          </p:cNvPr>
          <p:cNvPicPr preferRelativeResize="0"/>
          <p:nvPr/>
        </p:nvPicPr>
        <p:blipFill>
          <a:blip r:embed="rId2">
            <a:alphaModFix/>
          </a:blip>
          <a:stretch>
            <a:fillRect/>
          </a:stretch>
        </p:blipFill>
        <p:spPr>
          <a:xfrm>
            <a:off x="4695443" y="1737359"/>
            <a:ext cx="4080787" cy="2967163"/>
          </a:xfrm>
          <a:prstGeom prst="rect">
            <a:avLst/>
          </a:prstGeom>
          <a:noFill/>
          <a:ln>
            <a:solidFill>
              <a:schemeClr val="tx2"/>
            </a:solidFill>
          </a:ln>
        </p:spPr>
      </p:pic>
    </p:spTree>
    <p:extLst>
      <p:ext uri="{BB962C8B-B14F-4D97-AF65-F5344CB8AC3E}">
        <p14:creationId xmlns:p14="http://schemas.microsoft.com/office/powerpoint/2010/main" val="79178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1EC4F1-D8BC-9C79-05E5-E1732479E8AB}"/>
              </a:ext>
            </a:extLst>
          </p:cNvPr>
          <p:cNvSpPr>
            <a:spLocks noGrp="1"/>
          </p:cNvSpPr>
          <p:nvPr>
            <p:ph type="title"/>
          </p:nvPr>
        </p:nvSpPr>
        <p:spPr/>
        <p:txBody>
          <a:bodyPr/>
          <a:lstStyle/>
          <a:p>
            <a:r>
              <a:rPr lang="en-US"/>
              <a:t>What Happened?</a:t>
            </a:r>
          </a:p>
        </p:txBody>
      </p:sp>
      <p:sp>
        <p:nvSpPr>
          <p:cNvPr id="3" name="Content Placeholder 2">
            <a:extLst>
              <a:ext uri="{FF2B5EF4-FFF2-40B4-BE49-F238E27FC236}">
                <a16:creationId xmlns:a16="http://schemas.microsoft.com/office/drawing/2014/main" id="{FA391CEB-D25A-8D16-DCE8-50E9675237C1}"/>
              </a:ext>
            </a:extLst>
          </p:cNvPr>
          <p:cNvSpPr>
            <a:spLocks noGrp="1"/>
          </p:cNvSpPr>
          <p:nvPr>
            <p:ph idx="1"/>
          </p:nvPr>
        </p:nvSpPr>
        <p:spPr/>
        <p:txBody>
          <a:bodyPr/>
          <a:lstStyle/>
          <a:p>
            <a:r>
              <a:rPr lang="en-US"/>
              <a:t>Using the materials suggested in this activity, you should be able to build a robotic hand that can pick up small, lightweight objects. Objects that are slightly squishy or have rough textures (like a block of foam) may be easier to pick up than objects that are hard and smooth (like a table tennis ball). You may find it difficult to pick up heavy objects (like a coffee mug) because the straws are not sturdy enough and will bend backwards. ​</a:t>
            </a:r>
          </a:p>
          <a:p>
            <a:r>
              <a:rPr lang="en-US"/>
              <a:t>The shape and variety of objects that you can pick up will depend heavily on how many fingers your hand has and how you arrange them. For example, you could build a hand that is very good at picking up paper cups, but has a hard time with table tennis balls, or vice versa. ​</a:t>
            </a:r>
          </a:p>
          <a:p>
            <a:r>
              <a:rPr lang="en-US"/>
              <a:t>Building a robot hand that can easily pick up a wide variety of objects, like a human hand, is a very difficult challenge that professional engineers are still working on to this day!​</a:t>
            </a:r>
          </a:p>
        </p:txBody>
      </p:sp>
    </p:spTree>
    <p:extLst>
      <p:ext uri="{BB962C8B-B14F-4D97-AF65-F5344CB8AC3E}">
        <p14:creationId xmlns:p14="http://schemas.microsoft.com/office/powerpoint/2010/main" val="627341729"/>
      </p:ext>
    </p:extLst>
  </p:cSld>
  <p:clrMapOvr>
    <a:masterClrMapping/>
  </p:clrMapOvr>
</p:sld>
</file>

<file path=ppt/theme/theme1.xml><?xml version="1.0" encoding="utf-8"?>
<a:theme xmlns:a="http://schemas.openxmlformats.org/drawingml/2006/main" name="Office Theme">
  <a:themeElements>
    <a:clrScheme name="3M YSC 2022">
      <a:dk1>
        <a:srgbClr val="4B4B4B"/>
      </a:dk1>
      <a:lt1>
        <a:srgbClr val="FFFFFF"/>
      </a:lt1>
      <a:dk2>
        <a:srgbClr val="A8A8A8"/>
      </a:dk2>
      <a:lt2>
        <a:srgbClr val="D2D2D2"/>
      </a:lt2>
      <a:accent1>
        <a:srgbClr val="DC14AA"/>
      </a:accent1>
      <a:accent2>
        <a:srgbClr val="FF0000"/>
      </a:accent2>
      <a:accent3>
        <a:srgbClr val="F5821E"/>
      </a:accent3>
      <a:accent4>
        <a:srgbClr val="FFC000"/>
      </a:accent4>
      <a:accent5>
        <a:srgbClr val="FFF000"/>
      </a:accent5>
      <a:accent6>
        <a:srgbClr val="8228B3"/>
      </a:accent6>
      <a:hlink>
        <a:srgbClr val="003CE6"/>
      </a:hlink>
      <a:folHlink>
        <a:srgbClr val="8C00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24" ma:contentTypeDescription="Create a new document." ma:contentTypeScope="" ma:versionID="d514f90fc1ea8146427808cbe49eb5ff">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01b87b8286ea2f8b1017716f139840d8"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e2632be-9afe-4413-97a4-1beac40da1be"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85331066-9ac8-4d31-8790-2961f3c8780c}" ma:internalName="TaxCatchAll" ma:showField="CatchAllData" ma:web="2f80ae54-6d9f-4f2a-b7e8-58987361d6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0b5f8546-f232-423b-b5ab-b50858856574" xsi:nil="true"/>
    <_ip_UnifiedCompliancePolicyUIAction xmlns="http://schemas.microsoft.com/sharepoint/v3" xsi:nil="true"/>
    <lcf76f155ced4ddcb4097134ff3c332f xmlns="0b5f8546-f232-423b-b5ab-b50858856574">
      <Terms xmlns="http://schemas.microsoft.com/office/infopath/2007/PartnerControls"/>
    </lcf76f155ced4ddcb4097134ff3c332f>
    <Thumbnail xmlns="0b5f8546-f232-423b-b5ab-b50858856574">
      <Url xsi:nil="true"/>
      <Description xsi:nil="true"/>
    </Thumbnail>
    <TaxCatchAll xmlns="2f80ae54-6d9f-4f2a-b7e8-58987361d6c8" xsi:nil="true"/>
    <_ip_UnifiedCompliancePolicyProperties xmlns="http://schemas.microsoft.com/sharepoint/v3" xsi:nil="true"/>
    <_Flow_SignoffStatus xmlns="0b5f8546-f232-423b-b5ab-b508588565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6D5B69-9D6E-4197-8D6D-FA5530F66FAD}">
  <ds:schemaRefs>
    <ds:schemaRef ds:uri="0b5f8546-f232-423b-b5ab-b50858856574"/>
    <ds:schemaRef ds:uri="2f80ae54-6d9f-4f2a-b7e8-58987361d6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18B0C3-0677-44D1-82A9-39F13F8A44D4}">
  <ds:schemaRefs>
    <ds:schemaRef ds:uri="0b5f8546-f232-423b-b5ab-b50858856574"/>
    <ds:schemaRef ds:uri="2f80ae54-6d9f-4f2a-b7e8-58987361d6c8"/>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0CAE822-B71A-4DD9-943F-84F692312B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65</Slides>
  <Notes>2</Notes>
  <HiddenSlides>0</HiddenSlide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Week of Innovation</vt:lpstr>
      <vt:lpstr>3M Week of Innovation</vt:lpstr>
      <vt:lpstr>Station 1 Robotics Innovation Challenge: Make a Robot Hand</vt:lpstr>
      <vt:lpstr>Instructions</vt:lpstr>
      <vt:lpstr>Instructions (continued)</vt:lpstr>
      <vt:lpstr>Instructions (continued)</vt:lpstr>
      <vt:lpstr>Instructions (continued)</vt:lpstr>
      <vt:lpstr>Instructions (continued)</vt:lpstr>
      <vt:lpstr>What Happened?</vt:lpstr>
      <vt:lpstr>Digging Deeper</vt:lpstr>
      <vt:lpstr>Robotics</vt:lpstr>
      <vt:lpstr>Station 2 Safety Innovation Challenge: Create a Better Helmet</vt:lpstr>
      <vt:lpstr>Introduction</vt:lpstr>
      <vt:lpstr>Test It:</vt:lpstr>
      <vt:lpstr>What Happened?</vt:lpstr>
      <vt:lpstr>Digging Deeper</vt:lpstr>
      <vt:lpstr>Digging Deeper (continued)</vt:lpstr>
      <vt:lpstr>Safety</vt:lpstr>
      <vt:lpstr>Station 3 Automotive Innovation Challenge: How Do Self-Driving Cars Know What to Do?</vt:lpstr>
      <vt:lpstr>Prep Work</vt:lpstr>
      <vt:lpstr>Prep Work (continued)</vt:lpstr>
      <vt:lpstr>Instructions</vt:lpstr>
      <vt:lpstr>Instructions (continued)</vt:lpstr>
      <vt:lpstr>Driverless Car Scenario 1</vt:lpstr>
      <vt:lpstr>Driverless Car Scenario 2</vt:lpstr>
      <vt:lpstr>Driverless Car Scenario 3</vt:lpstr>
      <vt:lpstr>Driverless Car Scenario 4</vt:lpstr>
      <vt:lpstr>What Happened?</vt:lpstr>
      <vt:lpstr>Digging Deeper</vt:lpstr>
      <vt:lpstr>Digging Deeper (continued)</vt:lpstr>
      <vt:lpstr>Automotive</vt:lpstr>
      <vt:lpstr>Station 4 Climate Tech Innovation Challenge:  Build a Solar Oven</vt:lpstr>
      <vt:lpstr>Instructions</vt:lpstr>
      <vt:lpstr>Instructions (continued)</vt:lpstr>
      <vt:lpstr>Instructions (continued)</vt:lpstr>
      <vt:lpstr>Instructions (continued)</vt:lpstr>
      <vt:lpstr>What Happened?</vt:lpstr>
      <vt:lpstr>Digging Deeper</vt:lpstr>
      <vt:lpstr>Climate Tech</vt:lpstr>
      <vt:lpstr>Station 5 Home Improvement Innovation Challenge: Juicy Electricity with a Lemon Battery</vt:lpstr>
      <vt:lpstr>Instructions</vt:lpstr>
      <vt:lpstr>Instructions (continued)</vt:lpstr>
      <vt:lpstr>Instructions (continued)</vt:lpstr>
      <vt:lpstr>Instructions (continued)</vt:lpstr>
      <vt:lpstr>Instructions (continued)</vt:lpstr>
      <vt:lpstr>Instructions (continued)</vt:lpstr>
      <vt:lpstr>Instructions (continued)</vt:lpstr>
      <vt:lpstr>Instructions (continued)</vt:lpstr>
      <vt:lpstr>What Happened?</vt:lpstr>
      <vt:lpstr>Digging Deeper</vt:lpstr>
      <vt:lpstr>Home Improvement</vt:lpstr>
      <vt:lpstr>Station 6 AR/VR Innovation Challenge:  Make it All Better</vt:lpstr>
      <vt:lpstr>Instructions</vt:lpstr>
      <vt:lpstr>Instructions (continued)</vt:lpstr>
      <vt:lpstr>Experience and Explore AR/VR Learning</vt:lpstr>
      <vt:lpstr>Digging Deeper</vt:lpstr>
      <vt:lpstr>AR/VR</vt:lpstr>
      <vt:lpstr>Station 7 Top Ten Reasons to Participate</vt:lpstr>
      <vt:lpstr>Top 10 Reasons to Participate</vt:lpstr>
      <vt:lpstr>Challenge Project Template</vt:lpstr>
      <vt:lpstr>Station 8 Creating Your Video</vt:lpstr>
      <vt:lpstr>Challenge Video Tips</vt:lpstr>
      <vt:lpstr>Challenge Video Tips (continued)</vt:lpstr>
      <vt:lpstr>What the judges are looking for:</vt:lpstr>
      <vt:lpstr>THANK YOU!  Happy innovating!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Innovating Your Future</dc:title>
  <dc:creator>Becky Johnson</dc:creator>
  <cp:revision>2</cp:revision>
  <dcterms:created xsi:type="dcterms:W3CDTF">2022-11-04T19:51:06Z</dcterms:created>
  <dcterms:modified xsi:type="dcterms:W3CDTF">2024-01-30T22:56:45Z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y fmtid="{D5CDD505-2E9C-101B-9397-08002B2CF9AE}" pid="3" name="MediaServiceImageTags">
    <vt:lpwstr/>
  </property>
</Properties>
</file>